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1"/>
  </p:sldMasterIdLst>
  <p:notesMasterIdLst>
    <p:notesMasterId r:id="rId24"/>
  </p:notesMasterIdLst>
  <p:handoutMasterIdLst>
    <p:handoutMasterId r:id="rId25"/>
  </p:handoutMasterIdLst>
  <p:sldIdLst>
    <p:sldId id="263" r:id="rId2"/>
    <p:sldId id="276" r:id="rId3"/>
    <p:sldId id="264" r:id="rId4"/>
    <p:sldId id="270" r:id="rId5"/>
    <p:sldId id="265" r:id="rId6"/>
    <p:sldId id="277" r:id="rId7"/>
    <p:sldId id="266" r:id="rId8"/>
    <p:sldId id="267" r:id="rId9"/>
    <p:sldId id="268" r:id="rId10"/>
    <p:sldId id="281" r:id="rId11"/>
    <p:sldId id="258" r:id="rId12"/>
    <p:sldId id="282" r:id="rId13"/>
    <p:sldId id="278" r:id="rId14"/>
    <p:sldId id="280" r:id="rId15"/>
    <p:sldId id="257" r:id="rId16"/>
    <p:sldId id="272" r:id="rId17"/>
    <p:sldId id="283" r:id="rId18"/>
    <p:sldId id="273" r:id="rId19"/>
    <p:sldId id="285" r:id="rId20"/>
    <p:sldId id="269" r:id="rId21"/>
    <p:sldId id="275" r:id="rId22"/>
    <p:sldId id="284" r:id="rId23"/>
  </p:sldIdLst>
  <p:sldSz cx="9144000" cy="6858000" type="screen4x3"/>
  <p:notesSz cx="6797675" cy="9926638"/>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ecilia Manzo" initials="CM"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Stile medio 3 - Colore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474" autoAdjust="0"/>
  </p:normalViewPr>
  <p:slideViewPr>
    <p:cSldViewPr snapToGrid="0" snapToObjects="1">
      <p:cViewPr>
        <p:scale>
          <a:sx n="76" d="100"/>
          <a:sy n="76" d="100"/>
        </p:scale>
        <p:origin x="-1206"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file:///C:\Users\AG\Documents\Lavoro\NarrareICTaPrato\quantitativa\DATI_IC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'[Grafico in Microsoft Word]Foglio1'!$A$2</c:f>
              <c:strCache>
                <c:ptCount val="1"/>
                <c:pt idx="0">
                  <c:v>Pil</c:v>
                </c:pt>
              </c:strCache>
            </c:strRef>
          </c:tx>
          <c:spPr>
            <a:ln>
              <a:solidFill>
                <a:schemeClr val="tx1"/>
              </a:solidFill>
              <a:prstDash val="sysDot"/>
            </a:ln>
          </c:spPr>
          <c:marker>
            <c:symbol val="none"/>
          </c:marker>
          <c:cat>
            <c:numRef>
              <c:f>'[Grafico in Microsoft Word]Foglio1'!$B$1:$S$1</c:f>
              <c:numCache>
                <c:formatCode>General</c:formatCode>
                <c:ptCount val="1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numCache>
            </c:numRef>
          </c:cat>
          <c:val>
            <c:numRef>
              <c:f>'[Grafico in Microsoft Word]Foglio1'!$B$2:$S$2</c:f>
              <c:numCache>
                <c:formatCode>General</c:formatCode>
                <c:ptCount val="18"/>
                <c:pt idx="0">
                  <c:v>2.2000000000000002</c:v>
                </c:pt>
                <c:pt idx="1">
                  <c:v>2.9</c:v>
                </c:pt>
                <c:pt idx="2">
                  <c:v>0.7</c:v>
                </c:pt>
                <c:pt idx="3">
                  <c:v>1.9</c:v>
                </c:pt>
                <c:pt idx="4">
                  <c:v>1.4</c:v>
                </c:pt>
                <c:pt idx="5">
                  <c:v>1.9</c:v>
                </c:pt>
                <c:pt idx="6">
                  <c:v>3.6</c:v>
                </c:pt>
                <c:pt idx="7">
                  <c:v>1.8</c:v>
                </c:pt>
                <c:pt idx="8">
                  <c:v>0.3</c:v>
                </c:pt>
                <c:pt idx="9">
                  <c:v>0</c:v>
                </c:pt>
                <c:pt idx="10">
                  <c:v>1.2</c:v>
                </c:pt>
                <c:pt idx="11">
                  <c:v>0.1</c:v>
                </c:pt>
                <c:pt idx="12">
                  <c:v>1.9</c:v>
                </c:pt>
                <c:pt idx="13">
                  <c:v>1.5</c:v>
                </c:pt>
                <c:pt idx="14">
                  <c:v>-1</c:v>
                </c:pt>
                <c:pt idx="15">
                  <c:v>-5.0999999999999996</c:v>
                </c:pt>
                <c:pt idx="16">
                  <c:v>1.5</c:v>
                </c:pt>
                <c:pt idx="17">
                  <c:v>0.4</c:v>
                </c:pt>
              </c:numCache>
            </c:numRef>
          </c:val>
          <c:smooth val="0"/>
        </c:ser>
        <c:ser>
          <c:idx val="1"/>
          <c:order val="1"/>
          <c:tx>
            <c:strRef>
              <c:f>'[Grafico in Microsoft Word]Foglio1'!$A$3</c:f>
              <c:strCache>
                <c:ptCount val="1"/>
                <c:pt idx="0">
                  <c:v>Tlc</c:v>
                </c:pt>
              </c:strCache>
            </c:strRef>
          </c:tx>
          <c:spPr>
            <a:ln>
              <a:solidFill>
                <a:schemeClr val="tx1"/>
              </a:solidFill>
            </a:ln>
          </c:spPr>
          <c:marker>
            <c:symbol val="none"/>
          </c:marker>
          <c:cat>
            <c:numRef>
              <c:f>'[Grafico in Microsoft Word]Foglio1'!$B$1:$S$1</c:f>
              <c:numCache>
                <c:formatCode>General</c:formatCode>
                <c:ptCount val="1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numCache>
            </c:numRef>
          </c:cat>
          <c:val>
            <c:numRef>
              <c:f>'[Grafico in Microsoft Word]Foglio1'!$B$3:$S$3</c:f>
              <c:numCache>
                <c:formatCode>General</c:formatCode>
                <c:ptCount val="18"/>
                <c:pt idx="0">
                  <c:v>3.8</c:v>
                </c:pt>
                <c:pt idx="1">
                  <c:v>5.7</c:v>
                </c:pt>
                <c:pt idx="2">
                  <c:v>15.3</c:v>
                </c:pt>
                <c:pt idx="3">
                  <c:v>11.2</c:v>
                </c:pt>
                <c:pt idx="4">
                  <c:v>11</c:v>
                </c:pt>
                <c:pt idx="5">
                  <c:v>14.6</c:v>
                </c:pt>
                <c:pt idx="6">
                  <c:v>12.9</c:v>
                </c:pt>
                <c:pt idx="7">
                  <c:v>8.5</c:v>
                </c:pt>
                <c:pt idx="8">
                  <c:v>0.4</c:v>
                </c:pt>
                <c:pt idx="9">
                  <c:v>1.8</c:v>
                </c:pt>
                <c:pt idx="10">
                  <c:v>2.4</c:v>
                </c:pt>
                <c:pt idx="11">
                  <c:v>3</c:v>
                </c:pt>
                <c:pt idx="12">
                  <c:v>2.1</c:v>
                </c:pt>
                <c:pt idx="13">
                  <c:v>0.4</c:v>
                </c:pt>
                <c:pt idx="14">
                  <c:v>0.2</c:v>
                </c:pt>
                <c:pt idx="15">
                  <c:v>-2.2999999999999998</c:v>
                </c:pt>
                <c:pt idx="16">
                  <c:v>-3</c:v>
                </c:pt>
                <c:pt idx="17">
                  <c:v>-3.4</c:v>
                </c:pt>
              </c:numCache>
            </c:numRef>
          </c:val>
          <c:smooth val="0"/>
        </c:ser>
        <c:ser>
          <c:idx val="2"/>
          <c:order val="2"/>
          <c:tx>
            <c:strRef>
              <c:f>'[Grafico in Microsoft Word]Foglio1'!$A$4</c:f>
              <c:strCache>
                <c:ptCount val="1"/>
                <c:pt idx="0">
                  <c:v>It</c:v>
                </c:pt>
              </c:strCache>
            </c:strRef>
          </c:tx>
          <c:spPr>
            <a:ln cmpd="dbl">
              <a:solidFill>
                <a:schemeClr val="tx1"/>
              </a:solidFill>
            </a:ln>
          </c:spPr>
          <c:marker>
            <c:symbol val="none"/>
          </c:marker>
          <c:cat>
            <c:numRef>
              <c:f>'[Grafico in Microsoft Word]Foglio1'!$B$1:$S$1</c:f>
              <c:numCache>
                <c:formatCode>General</c:formatCode>
                <c:ptCount val="1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numCache>
            </c:numRef>
          </c:cat>
          <c:val>
            <c:numRef>
              <c:f>'[Grafico in Microsoft Word]Foglio1'!$B$4:$S$4</c:f>
              <c:numCache>
                <c:formatCode>General</c:formatCode>
                <c:ptCount val="18"/>
                <c:pt idx="0">
                  <c:v>1.5</c:v>
                </c:pt>
                <c:pt idx="1">
                  <c:v>3.4</c:v>
                </c:pt>
                <c:pt idx="2">
                  <c:v>3.6</c:v>
                </c:pt>
                <c:pt idx="3">
                  <c:v>6.1</c:v>
                </c:pt>
                <c:pt idx="4">
                  <c:v>9</c:v>
                </c:pt>
                <c:pt idx="5">
                  <c:v>10.6</c:v>
                </c:pt>
                <c:pt idx="6">
                  <c:v>12.6</c:v>
                </c:pt>
                <c:pt idx="7">
                  <c:v>8</c:v>
                </c:pt>
                <c:pt idx="8">
                  <c:v>-2.2000000000000002</c:v>
                </c:pt>
                <c:pt idx="9">
                  <c:v>-3.2</c:v>
                </c:pt>
                <c:pt idx="10">
                  <c:v>-0.4</c:v>
                </c:pt>
                <c:pt idx="11">
                  <c:v>0.9</c:v>
                </c:pt>
                <c:pt idx="12">
                  <c:v>1.6</c:v>
                </c:pt>
                <c:pt idx="13">
                  <c:v>2</c:v>
                </c:pt>
                <c:pt idx="14">
                  <c:v>0.8</c:v>
                </c:pt>
                <c:pt idx="15">
                  <c:v>-8.1</c:v>
                </c:pt>
                <c:pt idx="16">
                  <c:v>-2.5</c:v>
                </c:pt>
                <c:pt idx="17">
                  <c:v>-4.0999999999999996</c:v>
                </c:pt>
              </c:numCache>
            </c:numRef>
          </c:val>
          <c:smooth val="0"/>
        </c:ser>
        <c:dLbls>
          <c:showLegendKey val="0"/>
          <c:showVal val="0"/>
          <c:showCatName val="0"/>
          <c:showSerName val="0"/>
          <c:showPercent val="0"/>
          <c:showBubbleSize val="0"/>
        </c:dLbls>
        <c:marker val="1"/>
        <c:smooth val="0"/>
        <c:axId val="80424960"/>
        <c:axId val="88223104"/>
      </c:lineChart>
      <c:catAx>
        <c:axId val="80424960"/>
        <c:scaling>
          <c:orientation val="minMax"/>
        </c:scaling>
        <c:delete val="0"/>
        <c:axPos val="b"/>
        <c:numFmt formatCode="General" sourceLinked="1"/>
        <c:majorTickMark val="out"/>
        <c:minorTickMark val="none"/>
        <c:tickLblPos val="nextTo"/>
        <c:crossAx val="88223104"/>
        <c:crossesAt val="-10"/>
        <c:auto val="1"/>
        <c:lblAlgn val="ctr"/>
        <c:lblOffset val="100"/>
        <c:noMultiLvlLbl val="0"/>
      </c:catAx>
      <c:valAx>
        <c:axId val="88223104"/>
        <c:scaling>
          <c:orientation val="minMax"/>
          <c:max val="16"/>
          <c:min val="-10"/>
        </c:scaling>
        <c:delete val="0"/>
        <c:axPos val="l"/>
        <c:majorGridlines>
          <c:spPr>
            <a:ln>
              <a:solidFill>
                <a:schemeClr val="accent1"/>
              </a:solidFill>
            </a:ln>
          </c:spPr>
        </c:majorGridlines>
        <c:numFmt formatCode="General" sourceLinked="1"/>
        <c:majorTickMark val="out"/>
        <c:minorTickMark val="none"/>
        <c:tickLblPos val="nextTo"/>
        <c:crossAx val="80424960"/>
        <c:crosses val="autoZero"/>
        <c:crossBetween val="between"/>
        <c:majorUnit val="5"/>
        <c:minorUnit val="1"/>
      </c:valAx>
    </c:plotArea>
    <c:legend>
      <c:legendPos val="b"/>
      <c:layout>
        <c:manualLayout>
          <c:xMode val="edge"/>
          <c:yMode val="edge"/>
          <c:x val="0.1658668244504119"/>
          <c:y val="0.88850503062117236"/>
          <c:w val="0.6721199156463824"/>
          <c:h val="8.3717191601049873E-2"/>
        </c:manualLayout>
      </c:layout>
      <c:overlay val="0"/>
    </c:legend>
    <c:plotVisOnly val="1"/>
    <c:dispBlanksAs val="gap"/>
    <c:showDLblsOverMax val="0"/>
  </c:chart>
  <c:spPr>
    <a:solidFill>
      <a:schemeClr val="bg1"/>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tx>
            <c:strRef>
              <c:f>Foglio1!$C$29</c:f>
              <c:strCache>
                <c:ptCount val="1"/>
                <c:pt idx="0">
                  <c:v>AddUl Po</c:v>
                </c:pt>
              </c:strCache>
            </c:strRef>
          </c:tx>
          <c:spPr>
            <a:ln>
              <a:solidFill>
                <a:sysClr val="windowText" lastClr="000000"/>
              </a:solidFill>
            </a:ln>
          </c:spPr>
          <c:marker>
            <c:symbol val="none"/>
          </c:marker>
          <c:cat>
            <c:strRef>
              <c:f>Foglio1!$D$27:$J$27</c:f>
              <c:strCache>
                <c:ptCount val="7"/>
                <c:pt idx="0">
                  <c:v>1971</c:v>
                </c:pt>
                <c:pt idx="1">
                  <c:v>1981</c:v>
                </c:pt>
                <c:pt idx="2">
                  <c:v>1991</c:v>
                </c:pt>
                <c:pt idx="3">
                  <c:v>2001</c:v>
                </c:pt>
                <c:pt idx="4">
                  <c:v>2004</c:v>
                </c:pt>
                <c:pt idx="5">
                  <c:v>2006</c:v>
                </c:pt>
                <c:pt idx="6">
                  <c:v>2009*</c:v>
                </c:pt>
              </c:strCache>
            </c:strRef>
          </c:cat>
          <c:val>
            <c:numRef>
              <c:f>Foglio1!$D$29:$J$29</c:f>
              <c:numCache>
                <c:formatCode>General</c:formatCode>
                <c:ptCount val="7"/>
                <c:pt idx="0">
                  <c:v>167</c:v>
                </c:pt>
                <c:pt idx="1">
                  <c:v>586</c:v>
                </c:pt>
                <c:pt idx="2">
                  <c:v>1509</c:v>
                </c:pt>
                <c:pt idx="3">
                  <c:v>2080</c:v>
                </c:pt>
                <c:pt idx="4">
                  <c:v>1853.16</c:v>
                </c:pt>
                <c:pt idx="5">
                  <c:v>1884.81</c:v>
                </c:pt>
                <c:pt idx="6">
                  <c:v>1768.5</c:v>
                </c:pt>
              </c:numCache>
            </c:numRef>
          </c:val>
          <c:smooth val="0"/>
        </c:ser>
        <c:dLbls>
          <c:showLegendKey val="0"/>
          <c:showVal val="0"/>
          <c:showCatName val="0"/>
          <c:showSerName val="0"/>
          <c:showPercent val="0"/>
          <c:showBubbleSize val="0"/>
        </c:dLbls>
        <c:marker val="1"/>
        <c:smooth val="0"/>
        <c:axId val="86212608"/>
        <c:axId val="38721152"/>
      </c:lineChart>
      <c:lineChart>
        <c:grouping val="standard"/>
        <c:varyColors val="0"/>
        <c:ser>
          <c:idx val="3"/>
          <c:order val="1"/>
          <c:tx>
            <c:strRef>
              <c:f>Foglio1!$C$31</c:f>
              <c:strCache>
                <c:ptCount val="1"/>
                <c:pt idx="0">
                  <c:v>Ul Po</c:v>
                </c:pt>
              </c:strCache>
            </c:strRef>
          </c:tx>
          <c:spPr>
            <a:ln>
              <a:solidFill>
                <a:sysClr val="windowText" lastClr="000000"/>
              </a:solidFill>
              <a:prstDash val="sysDot"/>
            </a:ln>
          </c:spPr>
          <c:marker>
            <c:symbol val="none"/>
          </c:marker>
          <c:cat>
            <c:strRef>
              <c:f>Foglio1!$D$27:$J$27</c:f>
              <c:strCache>
                <c:ptCount val="7"/>
                <c:pt idx="0">
                  <c:v>1971</c:v>
                </c:pt>
                <c:pt idx="1">
                  <c:v>1981</c:v>
                </c:pt>
                <c:pt idx="2">
                  <c:v>1991</c:v>
                </c:pt>
                <c:pt idx="3">
                  <c:v>2001</c:v>
                </c:pt>
                <c:pt idx="4">
                  <c:v>2004</c:v>
                </c:pt>
                <c:pt idx="5">
                  <c:v>2006</c:v>
                </c:pt>
                <c:pt idx="6">
                  <c:v>2009*</c:v>
                </c:pt>
              </c:strCache>
            </c:strRef>
          </c:cat>
          <c:val>
            <c:numRef>
              <c:f>Foglio1!$D$31:$J$31</c:f>
              <c:numCache>
                <c:formatCode>General</c:formatCode>
                <c:ptCount val="7"/>
                <c:pt idx="0">
                  <c:v>23</c:v>
                </c:pt>
                <c:pt idx="1">
                  <c:v>117</c:v>
                </c:pt>
                <c:pt idx="2">
                  <c:v>392</c:v>
                </c:pt>
                <c:pt idx="3">
                  <c:v>653</c:v>
                </c:pt>
                <c:pt idx="4">
                  <c:v>717</c:v>
                </c:pt>
                <c:pt idx="5">
                  <c:v>722</c:v>
                </c:pt>
                <c:pt idx="6">
                  <c:v>656</c:v>
                </c:pt>
              </c:numCache>
            </c:numRef>
          </c:val>
          <c:smooth val="0"/>
        </c:ser>
        <c:dLbls>
          <c:showLegendKey val="0"/>
          <c:showVal val="0"/>
          <c:showCatName val="0"/>
          <c:showSerName val="0"/>
          <c:showPercent val="0"/>
          <c:showBubbleSize val="0"/>
        </c:dLbls>
        <c:marker val="1"/>
        <c:smooth val="0"/>
        <c:axId val="86213632"/>
        <c:axId val="38721728"/>
      </c:lineChart>
      <c:catAx>
        <c:axId val="86212608"/>
        <c:scaling>
          <c:orientation val="minMax"/>
        </c:scaling>
        <c:delete val="0"/>
        <c:axPos val="b"/>
        <c:majorTickMark val="out"/>
        <c:minorTickMark val="none"/>
        <c:tickLblPos val="nextTo"/>
        <c:crossAx val="38721152"/>
        <c:crosses val="autoZero"/>
        <c:auto val="1"/>
        <c:lblAlgn val="ctr"/>
        <c:lblOffset val="100"/>
        <c:noMultiLvlLbl val="0"/>
      </c:catAx>
      <c:valAx>
        <c:axId val="38721152"/>
        <c:scaling>
          <c:orientation val="minMax"/>
        </c:scaling>
        <c:delete val="0"/>
        <c:axPos val="l"/>
        <c:majorGridlines/>
        <c:numFmt formatCode="General" sourceLinked="1"/>
        <c:majorTickMark val="out"/>
        <c:minorTickMark val="none"/>
        <c:tickLblPos val="nextTo"/>
        <c:crossAx val="86212608"/>
        <c:crosses val="autoZero"/>
        <c:crossBetween val="between"/>
      </c:valAx>
      <c:valAx>
        <c:axId val="38721728"/>
        <c:scaling>
          <c:orientation val="minMax"/>
          <c:min val="0"/>
        </c:scaling>
        <c:delete val="0"/>
        <c:axPos val="r"/>
        <c:numFmt formatCode="General" sourceLinked="1"/>
        <c:majorTickMark val="out"/>
        <c:minorTickMark val="none"/>
        <c:tickLblPos val="nextTo"/>
        <c:crossAx val="86213632"/>
        <c:crosses val="max"/>
        <c:crossBetween val="between"/>
        <c:majorUnit val="400"/>
      </c:valAx>
      <c:catAx>
        <c:axId val="86213632"/>
        <c:scaling>
          <c:orientation val="minMax"/>
        </c:scaling>
        <c:delete val="1"/>
        <c:axPos val="b"/>
        <c:majorTickMark val="out"/>
        <c:minorTickMark val="none"/>
        <c:tickLblPos val="nextTo"/>
        <c:crossAx val="38721728"/>
        <c:crosses val="autoZero"/>
        <c:auto val="1"/>
        <c:lblAlgn val="ctr"/>
        <c:lblOffset val="100"/>
        <c:noMultiLvlLbl val="0"/>
      </c:catAx>
      <c:spPr>
        <a:solidFill>
          <a:schemeClr val="bg1"/>
        </a:solidFill>
      </c:spPr>
    </c:plotArea>
    <c:legend>
      <c:legendPos val="b"/>
      <c:layout>
        <c:manualLayout>
          <c:xMode val="edge"/>
          <c:yMode val="edge"/>
          <c:x val="0.18851833176025409"/>
          <c:y val="0.87924577136191306"/>
          <c:w val="0.63172086247839709"/>
          <c:h val="8.3717191601049873E-2"/>
        </c:manualLayout>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1"/>
            <a:ext cx="2946448" cy="495858"/>
          </a:xfrm>
          <a:prstGeom prst="rect">
            <a:avLst/>
          </a:prstGeom>
        </p:spPr>
        <p:txBody>
          <a:bodyPr vert="horz" lIns="90955" tIns="45478" rIns="90955" bIns="45478" rtlCol="0"/>
          <a:lstStyle>
            <a:lvl1pPr algn="l">
              <a:defRPr sz="1200"/>
            </a:lvl1pPr>
          </a:lstStyle>
          <a:p>
            <a:endParaRPr lang="it-IT"/>
          </a:p>
        </p:txBody>
      </p:sp>
      <p:sp>
        <p:nvSpPr>
          <p:cNvPr id="3" name="Segnaposto data 2"/>
          <p:cNvSpPr>
            <a:spLocks noGrp="1"/>
          </p:cNvSpPr>
          <p:nvPr>
            <p:ph type="dt" sz="quarter" idx="1"/>
          </p:nvPr>
        </p:nvSpPr>
        <p:spPr>
          <a:xfrm>
            <a:off x="3851227" y="1"/>
            <a:ext cx="2944869" cy="495858"/>
          </a:xfrm>
          <a:prstGeom prst="rect">
            <a:avLst/>
          </a:prstGeom>
        </p:spPr>
        <p:txBody>
          <a:bodyPr vert="horz" lIns="90955" tIns="45478" rIns="90955" bIns="45478" rtlCol="0"/>
          <a:lstStyle>
            <a:lvl1pPr algn="r">
              <a:defRPr sz="1200"/>
            </a:lvl1pPr>
          </a:lstStyle>
          <a:p>
            <a:fld id="{CB4294D7-58A9-4DA1-AFFD-D8AE41CC560F}" type="datetimeFigureOut">
              <a:rPr lang="it-IT" smtClean="0"/>
              <a:t>09/10/2013</a:t>
            </a:fld>
            <a:endParaRPr lang="it-IT"/>
          </a:p>
        </p:txBody>
      </p:sp>
      <p:sp>
        <p:nvSpPr>
          <p:cNvPr id="4" name="Segnaposto piè di pagina 3"/>
          <p:cNvSpPr>
            <a:spLocks noGrp="1"/>
          </p:cNvSpPr>
          <p:nvPr>
            <p:ph type="ftr" sz="quarter" idx="2"/>
          </p:nvPr>
        </p:nvSpPr>
        <p:spPr>
          <a:xfrm>
            <a:off x="1" y="9429202"/>
            <a:ext cx="2946448" cy="495858"/>
          </a:xfrm>
          <a:prstGeom prst="rect">
            <a:avLst/>
          </a:prstGeom>
        </p:spPr>
        <p:txBody>
          <a:bodyPr vert="horz" lIns="90955" tIns="45478" rIns="90955" bIns="45478" rtlCol="0" anchor="b"/>
          <a:lstStyle>
            <a:lvl1pPr algn="l">
              <a:defRPr sz="1200"/>
            </a:lvl1pPr>
          </a:lstStyle>
          <a:p>
            <a:endParaRPr lang="it-IT"/>
          </a:p>
        </p:txBody>
      </p:sp>
      <p:sp>
        <p:nvSpPr>
          <p:cNvPr id="5" name="Segnaposto numero diapositiva 4"/>
          <p:cNvSpPr>
            <a:spLocks noGrp="1"/>
          </p:cNvSpPr>
          <p:nvPr>
            <p:ph type="sldNum" sz="quarter" idx="3"/>
          </p:nvPr>
        </p:nvSpPr>
        <p:spPr>
          <a:xfrm>
            <a:off x="3851227" y="9429202"/>
            <a:ext cx="2944869" cy="495858"/>
          </a:xfrm>
          <a:prstGeom prst="rect">
            <a:avLst/>
          </a:prstGeom>
        </p:spPr>
        <p:txBody>
          <a:bodyPr vert="horz" lIns="90955" tIns="45478" rIns="90955" bIns="45478" rtlCol="0" anchor="b"/>
          <a:lstStyle>
            <a:lvl1pPr algn="r">
              <a:defRPr sz="1200"/>
            </a:lvl1pPr>
          </a:lstStyle>
          <a:p>
            <a:fld id="{03D4523C-0334-458B-A4BC-298BD32327F4}" type="slidenum">
              <a:rPr lang="it-IT" smtClean="0"/>
              <a:t>‹N›</a:t>
            </a:fld>
            <a:endParaRPr lang="it-IT"/>
          </a:p>
        </p:txBody>
      </p:sp>
    </p:spTree>
    <p:extLst>
      <p:ext uri="{BB962C8B-B14F-4D97-AF65-F5344CB8AC3E}">
        <p14:creationId xmlns:p14="http://schemas.microsoft.com/office/powerpoint/2010/main" val="1683560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0955" tIns="45478" rIns="90955" bIns="45478" rtlCol="0"/>
          <a:lstStyle>
            <a:lvl1pPr algn="l">
              <a:defRPr sz="1200"/>
            </a:lvl1pPr>
          </a:lstStyle>
          <a:p>
            <a:endParaRPr lang="it-IT"/>
          </a:p>
        </p:txBody>
      </p:sp>
      <p:sp>
        <p:nvSpPr>
          <p:cNvPr id="3" name="Segnaposto data 2"/>
          <p:cNvSpPr>
            <a:spLocks noGrp="1"/>
          </p:cNvSpPr>
          <p:nvPr>
            <p:ph type="dt" idx="1"/>
          </p:nvPr>
        </p:nvSpPr>
        <p:spPr>
          <a:xfrm>
            <a:off x="3850443" y="0"/>
            <a:ext cx="2945659" cy="496332"/>
          </a:xfrm>
          <a:prstGeom prst="rect">
            <a:avLst/>
          </a:prstGeom>
        </p:spPr>
        <p:txBody>
          <a:bodyPr vert="horz" lIns="90955" tIns="45478" rIns="90955" bIns="45478" rtlCol="0"/>
          <a:lstStyle>
            <a:lvl1pPr algn="r">
              <a:defRPr sz="1200"/>
            </a:lvl1pPr>
          </a:lstStyle>
          <a:p>
            <a:fld id="{213B0062-8535-462B-BA41-4DFC02363B03}" type="datetimeFigureOut">
              <a:rPr lang="it-IT" smtClean="0"/>
              <a:t>09/10/2013</a:t>
            </a:fld>
            <a:endParaRPr lang="it-IT"/>
          </a:p>
        </p:txBody>
      </p:sp>
      <p:sp>
        <p:nvSpPr>
          <p:cNvPr id="4" name="Segnaposto immagine diapositiva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0955" tIns="45478" rIns="90955" bIns="45478" rtlCol="0" anchor="ctr"/>
          <a:lstStyle/>
          <a:p>
            <a:endParaRPr lang="it-IT"/>
          </a:p>
        </p:txBody>
      </p:sp>
      <p:sp>
        <p:nvSpPr>
          <p:cNvPr id="5" name="Segnaposto note 4"/>
          <p:cNvSpPr>
            <a:spLocks noGrp="1"/>
          </p:cNvSpPr>
          <p:nvPr>
            <p:ph type="body" sz="quarter" idx="3"/>
          </p:nvPr>
        </p:nvSpPr>
        <p:spPr>
          <a:xfrm>
            <a:off x="679768" y="4715154"/>
            <a:ext cx="5438140" cy="4466987"/>
          </a:xfrm>
          <a:prstGeom prst="rect">
            <a:avLst/>
          </a:prstGeom>
        </p:spPr>
        <p:txBody>
          <a:bodyPr vert="horz" lIns="90955" tIns="45478" rIns="90955" bIns="45478"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28584"/>
            <a:ext cx="2945659" cy="496332"/>
          </a:xfrm>
          <a:prstGeom prst="rect">
            <a:avLst/>
          </a:prstGeom>
        </p:spPr>
        <p:txBody>
          <a:bodyPr vert="horz" lIns="90955" tIns="45478" rIns="90955" bIns="45478"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4"/>
            <a:ext cx="2945659" cy="496332"/>
          </a:xfrm>
          <a:prstGeom prst="rect">
            <a:avLst/>
          </a:prstGeom>
        </p:spPr>
        <p:txBody>
          <a:bodyPr vert="horz" lIns="90955" tIns="45478" rIns="90955" bIns="45478" rtlCol="0" anchor="b"/>
          <a:lstStyle>
            <a:lvl1pPr algn="r">
              <a:defRPr sz="1200"/>
            </a:lvl1pPr>
          </a:lstStyle>
          <a:p>
            <a:fld id="{6C7C8D80-9950-41C8-ACC0-F8C1DBBB69BE}" type="slidenum">
              <a:rPr lang="it-IT" smtClean="0"/>
              <a:t>‹N›</a:t>
            </a:fld>
            <a:endParaRPr lang="it-IT"/>
          </a:p>
        </p:txBody>
      </p:sp>
    </p:spTree>
    <p:extLst>
      <p:ext uri="{BB962C8B-B14F-4D97-AF65-F5344CB8AC3E}">
        <p14:creationId xmlns:p14="http://schemas.microsoft.com/office/powerpoint/2010/main" val="4026460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C7C8D80-9950-41C8-ACC0-F8C1DBBB69BE}" type="slidenum">
              <a:rPr lang="it-IT" smtClean="0"/>
              <a:t>1</a:t>
            </a:fld>
            <a:endParaRPr lang="it-IT"/>
          </a:p>
        </p:txBody>
      </p:sp>
    </p:spTree>
    <p:extLst>
      <p:ext uri="{BB962C8B-B14F-4D97-AF65-F5344CB8AC3E}">
        <p14:creationId xmlns:p14="http://schemas.microsoft.com/office/powerpoint/2010/main" val="773609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C7C8D80-9950-41C8-ACC0-F8C1DBBB69BE}" type="slidenum">
              <a:rPr lang="it-IT" smtClean="0"/>
              <a:t>10</a:t>
            </a:fld>
            <a:endParaRPr lang="it-IT"/>
          </a:p>
        </p:txBody>
      </p:sp>
    </p:spTree>
    <p:extLst>
      <p:ext uri="{BB962C8B-B14F-4D97-AF65-F5344CB8AC3E}">
        <p14:creationId xmlns:p14="http://schemas.microsoft.com/office/powerpoint/2010/main" val="3813979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C7C8D80-9950-41C8-ACC0-F8C1DBBB69BE}" type="slidenum">
              <a:rPr lang="it-IT" smtClean="0"/>
              <a:t>11</a:t>
            </a:fld>
            <a:endParaRPr lang="it-IT"/>
          </a:p>
        </p:txBody>
      </p:sp>
    </p:spTree>
    <p:extLst>
      <p:ext uri="{BB962C8B-B14F-4D97-AF65-F5344CB8AC3E}">
        <p14:creationId xmlns:p14="http://schemas.microsoft.com/office/powerpoint/2010/main" val="2362749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C7C8D80-9950-41C8-ACC0-F8C1DBBB69BE}" type="slidenum">
              <a:rPr lang="it-IT" smtClean="0"/>
              <a:t>12</a:t>
            </a:fld>
            <a:endParaRPr lang="it-IT"/>
          </a:p>
        </p:txBody>
      </p:sp>
    </p:spTree>
    <p:extLst>
      <p:ext uri="{BB962C8B-B14F-4D97-AF65-F5344CB8AC3E}">
        <p14:creationId xmlns:p14="http://schemas.microsoft.com/office/powerpoint/2010/main" val="2726170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C7C8D80-9950-41C8-ACC0-F8C1DBBB69BE}" type="slidenum">
              <a:rPr lang="it-IT" smtClean="0"/>
              <a:t>13</a:t>
            </a:fld>
            <a:endParaRPr lang="it-IT"/>
          </a:p>
        </p:txBody>
      </p:sp>
    </p:spTree>
    <p:extLst>
      <p:ext uri="{BB962C8B-B14F-4D97-AF65-F5344CB8AC3E}">
        <p14:creationId xmlns:p14="http://schemas.microsoft.com/office/powerpoint/2010/main" val="2641261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C7C8D80-9950-41C8-ACC0-F8C1DBBB69BE}" type="slidenum">
              <a:rPr lang="it-IT" smtClean="0"/>
              <a:t>14</a:t>
            </a:fld>
            <a:endParaRPr lang="it-IT"/>
          </a:p>
        </p:txBody>
      </p:sp>
    </p:spTree>
    <p:extLst>
      <p:ext uri="{BB962C8B-B14F-4D97-AF65-F5344CB8AC3E}">
        <p14:creationId xmlns:p14="http://schemas.microsoft.com/office/powerpoint/2010/main" val="1378393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C7C8D80-9950-41C8-ACC0-F8C1DBBB69BE}" type="slidenum">
              <a:rPr lang="it-IT" smtClean="0"/>
              <a:t>15</a:t>
            </a:fld>
            <a:endParaRPr lang="it-IT"/>
          </a:p>
        </p:txBody>
      </p:sp>
    </p:spTree>
    <p:extLst>
      <p:ext uri="{BB962C8B-B14F-4D97-AF65-F5344CB8AC3E}">
        <p14:creationId xmlns:p14="http://schemas.microsoft.com/office/powerpoint/2010/main" val="2383194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C7C8D80-9950-41C8-ACC0-F8C1DBBB69BE}" type="slidenum">
              <a:rPr lang="it-IT" smtClean="0"/>
              <a:t>16</a:t>
            </a:fld>
            <a:endParaRPr lang="it-IT"/>
          </a:p>
        </p:txBody>
      </p:sp>
    </p:spTree>
    <p:extLst>
      <p:ext uri="{BB962C8B-B14F-4D97-AF65-F5344CB8AC3E}">
        <p14:creationId xmlns:p14="http://schemas.microsoft.com/office/powerpoint/2010/main" val="2383194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defTabSz="909554"/>
            <a:r>
              <a:rPr lang="it-IT" dirty="0" smtClean="0"/>
              <a:t>, le predatrici sono imprese in cui il titolare è mediamente più istruito e ha un background culturale più elevato (il capofamiglia dell'imprenditore ha un titolo di studio mediamente superiore e ha svolto mansioni di tipo impiegatizio). Per quanto sempre di dimensioni ridotte, le imprese predatrici impiegano più personale – per una media di cinque addetti in più per ciascuna impresa – e mostrano una performance in termini di fatturato migliore, nonché un maggiore ottimismo rispetto alle prospettive di crescita futura. Dal punto di vista delle strategie di impresa, le aziende preda sono più "chiuse" e si affidano in misura maggiore alla </a:t>
            </a:r>
            <a:r>
              <a:rPr lang="it-IT" dirty="0" err="1" smtClean="0"/>
              <a:t>customerizzazione</a:t>
            </a:r>
            <a:r>
              <a:rPr lang="it-IT" dirty="0" smtClean="0"/>
              <a:t> del prodotto, alla flessibilità del servizio e alle relazioni personali intrattenute con i clienti; viceversa, le imprese predatrici si configurano come "aperte" e mostrano fattori di competitività diversificati: non solo sono flessibili nel prodotto e nel servizio, ma investono di più sulla qualità e contenuto tecnologico dello stesso, sulle competenze e la creatività del personale, ma anche sulla rete di distribuzione. Inoltre, la quasi totalità di questo secondo gruppo di imprese svolge con continuità l'attività di sviluppo di propri prodotti o servizi.</a:t>
            </a:r>
          </a:p>
          <a:p>
            <a:pPr defTabSz="909554"/>
            <a:r>
              <a:rPr lang="it-IT" dirty="0"/>
              <a:t>Infine, dal punto di vista relazionale, le aziende predatrici fanno maggiore affidamento sulle reti di collaborazione con altri imprenditori del settore e, allo stesso tempo, la quota delle imprese che hanno relazioni frequenti e regolari con le università e i centri di ricerca è più elevata, sebbene i dati assoluti evidenzino legami ancora deboli </a:t>
            </a:r>
            <a:endParaRPr lang="it-IT" dirty="0" smtClean="0"/>
          </a:p>
          <a:p>
            <a:endParaRPr lang="it-IT" dirty="0"/>
          </a:p>
        </p:txBody>
      </p:sp>
      <p:sp>
        <p:nvSpPr>
          <p:cNvPr id="4" name="Segnaposto numero diapositiva 3"/>
          <p:cNvSpPr>
            <a:spLocks noGrp="1"/>
          </p:cNvSpPr>
          <p:nvPr>
            <p:ph type="sldNum" sz="quarter" idx="10"/>
          </p:nvPr>
        </p:nvSpPr>
        <p:spPr/>
        <p:txBody>
          <a:bodyPr/>
          <a:lstStyle/>
          <a:p>
            <a:fld id="{6C7C8D80-9950-41C8-ACC0-F8C1DBBB69BE}" type="slidenum">
              <a:rPr lang="it-IT" smtClean="0"/>
              <a:t>17</a:t>
            </a:fld>
            <a:endParaRPr lang="it-IT"/>
          </a:p>
        </p:txBody>
      </p:sp>
    </p:spTree>
    <p:extLst>
      <p:ext uri="{BB962C8B-B14F-4D97-AF65-F5344CB8AC3E}">
        <p14:creationId xmlns:p14="http://schemas.microsoft.com/office/powerpoint/2010/main" val="409057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C7C8D80-9950-41C8-ACC0-F8C1DBBB69BE}" type="slidenum">
              <a:rPr lang="it-IT" smtClean="0"/>
              <a:t>18</a:t>
            </a:fld>
            <a:endParaRPr lang="it-IT"/>
          </a:p>
        </p:txBody>
      </p:sp>
    </p:spTree>
    <p:extLst>
      <p:ext uri="{BB962C8B-B14F-4D97-AF65-F5344CB8AC3E}">
        <p14:creationId xmlns:p14="http://schemas.microsoft.com/office/powerpoint/2010/main" val="1560414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C7C8D80-9950-41C8-ACC0-F8C1DBBB69BE}" type="slidenum">
              <a:rPr lang="it-IT" smtClean="0"/>
              <a:t>20</a:t>
            </a:fld>
            <a:endParaRPr lang="it-IT"/>
          </a:p>
        </p:txBody>
      </p:sp>
    </p:spTree>
    <p:extLst>
      <p:ext uri="{BB962C8B-B14F-4D97-AF65-F5344CB8AC3E}">
        <p14:creationId xmlns:p14="http://schemas.microsoft.com/office/powerpoint/2010/main" val="3495606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C7C8D80-9950-41C8-ACC0-F8C1DBBB69BE}" type="slidenum">
              <a:rPr lang="it-IT" smtClean="0"/>
              <a:t>2</a:t>
            </a:fld>
            <a:endParaRPr lang="it-IT"/>
          </a:p>
        </p:txBody>
      </p:sp>
    </p:spTree>
    <p:extLst>
      <p:ext uri="{BB962C8B-B14F-4D97-AF65-F5344CB8AC3E}">
        <p14:creationId xmlns:p14="http://schemas.microsoft.com/office/powerpoint/2010/main" val="1515914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C7C8D80-9950-41C8-ACC0-F8C1DBBB69BE}" type="slidenum">
              <a:rPr lang="it-IT" smtClean="0"/>
              <a:t>21</a:t>
            </a:fld>
            <a:endParaRPr lang="it-IT"/>
          </a:p>
        </p:txBody>
      </p:sp>
    </p:spTree>
    <p:extLst>
      <p:ext uri="{BB962C8B-B14F-4D97-AF65-F5344CB8AC3E}">
        <p14:creationId xmlns:p14="http://schemas.microsoft.com/office/powerpoint/2010/main" val="36458108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C7C8D80-9950-41C8-ACC0-F8C1DBBB69BE}" type="slidenum">
              <a:rPr lang="it-IT" smtClean="0"/>
              <a:t>22</a:t>
            </a:fld>
            <a:endParaRPr lang="it-IT"/>
          </a:p>
        </p:txBody>
      </p:sp>
    </p:spTree>
    <p:extLst>
      <p:ext uri="{BB962C8B-B14F-4D97-AF65-F5344CB8AC3E}">
        <p14:creationId xmlns:p14="http://schemas.microsoft.com/office/powerpoint/2010/main" val="2880772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C7C8D80-9950-41C8-ACC0-F8C1DBBB69BE}" type="slidenum">
              <a:rPr lang="it-IT" smtClean="0"/>
              <a:t>3</a:t>
            </a:fld>
            <a:endParaRPr lang="it-IT"/>
          </a:p>
        </p:txBody>
      </p:sp>
    </p:spTree>
    <p:extLst>
      <p:ext uri="{BB962C8B-B14F-4D97-AF65-F5344CB8AC3E}">
        <p14:creationId xmlns:p14="http://schemas.microsoft.com/office/powerpoint/2010/main" val="344917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C7C8D80-9950-41C8-ACC0-F8C1DBBB69BE}" type="slidenum">
              <a:rPr lang="it-IT" smtClean="0"/>
              <a:t>4</a:t>
            </a:fld>
            <a:endParaRPr lang="it-IT"/>
          </a:p>
        </p:txBody>
      </p:sp>
    </p:spTree>
    <p:extLst>
      <p:ext uri="{BB962C8B-B14F-4D97-AF65-F5344CB8AC3E}">
        <p14:creationId xmlns:p14="http://schemas.microsoft.com/office/powerpoint/2010/main" val="2253863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C7C8D80-9950-41C8-ACC0-F8C1DBBB69BE}" type="slidenum">
              <a:rPr lang="it-IT" smtClean="0"/>
              <a:t>5</a:t>
            </a:fld>
            <a:endParaRPr lang="it-IT"/>
          </a:p>
        </p:txBody>
      </p:sp>
    </p:spTree>
    <p:extLst>
      <p:ext uri="{BB962C8B-B14F-4D97-AF65-F5344CB8AC3E}">
        <p14:creationId xmlns:p14="http://schemas.microsoft.com/office/powerpoint/2010/main" val="749437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C7C8D80-9950-41C8-ACC0-F8C1DBBB69BE}" type="slidenum">
              <a:rPr lang="it-IT" smtClean="0"/>
              <a:t>6</a:t>
            </a:fld>
            <a:endParaRPr lang="it-IT"/>
          </a:p>
        </p:txBody>
      </p:sp>
    </p:spTree>
    <p:extLst>
      <p:ext uri="{BB962C8B-B14F-4D97-AF65-F5344CB8AC3E}">
        <p14:creationId xmlns:p14="http://schemas.microsoft.com/office/powerpoint/2010/main" val="3252841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C7C8D80-9950-41C8-ACC0-F8C1DBBB69BE}" type="slidenum">
              <a:rPr lang="it-IT" smtClean="0"/>
              <a:t>7</a:t>
            </a:fld>
            <a:endParaRPr lang="it-IT"/>
          </a:p>
        </p:txBody>
      </p:sp>
    </p:spTree>
    <p:extLst>
      <p:ext uri="{BB962C8B-B14F-4D97-AF65-F5344CB8AC3E}">
        <p14:creationId xmlns:p14="http://schemas.microsoft.com/office/powerpoint/2010/main" val="113063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C7C8D80-9950-41C8-ACC0-F8C1DBBB69BE}" type="slidenum">
              <a:rPr lang="it-IT" smtClean="0"/>
              <a:t>8</a:t>
            </a:fld>
            <a:endParaRPr lang="it-IT"/>
          </a:p>
        </p:txBody>
      </p:sp>
    </p:spTree>
    <p:extLst>
      <p:ext uri="{BB962C8B-B14F-4D97-AF65-F5344CB8AC3E}">
        <p14:creationId xmlns:p14="http://schemas.microsoft.com/office/powerpoint/2010/main" val="2497920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C7C8D80-9950-41C8-ACC0-F8C1DBBB69BE}" type="slidenum">
              <a:rPr lang="it-IT" smtClean="0"/>
              <a:t>9</a:t>
            </a:fld>
            <a:endParaRPr lang="it-IT"/>
          </a:p>
        </p:txBody>
      </p:sp>
    </p:spTree>
    <p:extLst>
      <p:ext uri="{BB962C8B-B14F-4D97-AF65-F5344CB8AC3E}">
        <p14:creationId xmlns:p14="http://schemas.microsoft.com/office/powerpoint/2010/main" val="1473953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FC2DCCB0-61EA-B640-B7F6-950B2B72CC9E}" type="datetimeFigureOut">
              <a:rPr lang="it-IT" smtClean="0"/>
              <a:t>09/10/2013</a:t>
            </a:fld>
            <a:endParaRPr lang="it-IT"/>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6E17EFC8-CAF8-8E4C-B385-B70C00B01676}" type="slidenum">
              <a:rPr lang="it-IT" smtClean="0"/>
              <a:t>‹N›</a:t>
            </a:fld>
            <a:endParaRPr lang="it-IT"/>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it-IT"/>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it-IT" smtClean="0"/>
              <a:t>Fare clic per modificare lo stile del titolo</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FC2DCCB0-61EA-B640-B7F6-950B2B72CC9E}" type="datetimeFigureOut">
              <a:rPr lang="it-IT" smtClean="0"/>
              <a:t>09/10/2013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E17EFC8-CAF8-8E4C-B385-B70C00B01676}"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FC2DCCB0-61EA-B640-B7F6-950B2B72CC9E}" type="datetimeFigureOut">
              <a:rPr lang="it-IT" smtClean="0"/>
              <a:t>09/10/2013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6E17EFC8-CAF8-8E4C-B385-B70C00B01676}"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FC2DCCB0-61EA-B640-B7F6-950B2B72CC9E}" type="datetimeFigureOut">
              <a:rPr lang="it-IT" smtClean="0"/>
              <a:t>09/10/2013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E17EFC8-CAF8-8E4C-B385-B70C00B01676}" type="slidenum">
              <a:rPr lang="it-IT" smtClean="0"/>
              <a:t>‹N›</a:t>
            </a:fld>
            <a:endParaRPr lang="it-IT"/>
          </a:p>
        </p:txBody>
      </p:sp>
      <p:sp>
        <p:nvSpPr>
          <p:cNvPr id="7" name="Title 6"/>
          <p:cNvSpPr>
            <a:spLocks noGrp="1"/>
          </p:cNvSpPr>
          <p:nvPr>
            <p:ph type="title"/>
          </p:nvPr>
        </p:nvSpPr>
        <p:spPr/>
        <p:txBody>
          <a:bodyPr/>
          <a:lstStyle/>
          <a:p>
            <a:r>
              <a:rPr lang="it-IT" smtClean="0"/>
              <a:t>Fare clic per modificare lo stile del titolo</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9" name="Date Placeholder 8"/>
          <p:cNvSpPr>
            <a:spLocks noGrp="1"/>
          </p:cNvSpPr>
          <p:nvPr>
            <p:ph type="dt" sz="half" idx="10"/>
          </p:nvPr>
        </p:nvSpPr>
        <p:spPr/>
        <p:txBody>
          <a:bodyPr/>
          <a:lstStyle>
            <a:lvl1pPr>
              <a:defRPr>
                <a:solidFill>
                  <a:srgbClr val="FFFFFF"/>
                </a:solidFill>
              </a:defRPr>
            </a:lvl1pPr>
          </a:lstStyle>
          <a:p>
            <a:fld id="{FC2DCCB0-61EA-B640-B7F6-950B2B72CC9E}" type="datetimeFigureOut">
              <a:rPr lang="it-IT" smtClean="0"/>
              <a:t>09/10/2013</a:t>
            </a:fld>
            <a:endParaRPr lang="it-IT"/>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6E17EFC8-CAF8-8E4C-B385-B70C00B01676}" type="slidenum">
              <a:rPr lang="it-IT" smtClean="0"/>
              <a:t>‹N›</a:t>
            </a:fld>
            <a:endParaRPr lang="it-IT"/>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it-IT"/>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it-IT" smtClean="0"/>
              <a:t>Fare clic per modificare lo stile del titolo</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FC2DCCB0-61EA-B640-B7F6-950B2B72CC9E}" type="datetimeFigureOut">
              <a:rPr lang="it-IT" smtClean="0"/>
              <a:t>09/10/2013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E17EFC8-CAF8-8E4C-B385-B70C00B01676}" type="slidenum">
              <a:rPr lang="it-IT" smtClean="0"/>
              <a:t>‹N›</a:t>
            </a:fld>
            <a:endParaRPr lang="it-IT"/>
          </a:p>
        </p:txBody>
      </p:sp>
      <p:sp>
        <p:nvSpPr>
          <p:cNvPr id="8" name="Title 7"/>
          <p:cNvSpPr>
            <a:spLocks noGrp="1"/>
          </p:cNvSpPr>
          <p:nvPr>
            <p:ph type="title"/>
          </p:nvPr>
        </p:nvSpPr>
        <p:spPr/>
        <p:txBody>
          <a:bodyPr/>
          <a:lstStyle/>
          <a:p>
            <a:r>
              <a:rPr lang="it-IT" smtClean="0"/>
              <a:t>Fare clic per modificare lo stile del titolo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FC2DCCB0-61EA-B640-B7F6-950B2B72CC9E}" type="datetimeFigureOut">
              <a:rPr lang="it-IT" smtClean="0"/>
              <a:t>09/10/2013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6E17EFC8-CAF8-8E4C-B385-B70C00B01676}" type="slidenum">
              <a:rPr lang="it-IT" smtClean="0"/>
              <a:t>‹N›</a:t>
            </a:fld>
            <a:endParaRPr lang="it-IT"/>
          </a:p>
        </p:txBody>
      </p:sp>
      <p:sp>
        <p:nvSpPr>
          <p:cNvPr id="10" name="Title 9"/>
          <p:cNvSpPr>
            <a:spLocks noGrp="1"/>
          </p:cNvSpPr>
          <p:nvPr>
            <p:ph type="title"/>
          </p:nvPr>
        </p:nvSpPr>
        <p:spPr/>
        <p:txBody>
          <a:bodyPr/>
          <a:lstStyle/>
          <a:p>
            <a:r>
              <a:rPr lang="it-IT" smtClean="0"/>
              <a:t>Fare clic per modificare lo stile del titolo</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C2DCCB0-61EA-B640-B7F6-950B2B72CC9E}" type="datetimeFigureOut">
              <a:rPr lang="it-IT" smtClean="0"/>
              <a:t>09/10/2013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6E17EFC8-CAF8-8E4C-B385-B70C00B01676}" type="slidenum">
              <a:rPr lang="it-IT" smtClean="0"/>
              <a:t>‹N›</a:t>
            </a:fld>
            <a:endParaRPr lang="it-IT"/>
          </a:p>
        </p:txBody>
      </p:sp>
      <p:sp>
        <p:nvSpPr>
          <p:cNvPr id="6" name="Title 5"/>
          <p:cNvSpPr>
            <a:spLocks noGrp="1"/>
          </p:cNvSpPr>
          <p:nvPr>
            <p:ph type="title"/>
          </p:nvPr>
        </p:nvSpPr>
        <p:spPr/>
        <p:txBody>
          <a:bodyPr/>
          <a:lstStyle/>
          <a:p>
            <a:r>
              <a:rPr lang="it-IT" smtClean="0"/>
              <a:t>Fare clic per modificare lo stile del titolo</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FC2DCCB0-61EA-B640-B7F6-950B2B72CC9E}" type="datetimeFigureOut">
              <a:rPr lang="it-IT" smtClean="0"/>
              <a:t>09/10/2013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6E17EFC8-CAF8-8E4C-B385-B70C00B01676}"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FC2DCCB0-61EA-B640-B7F6-950B2B72CC9E}" type="datetimeFigureOut">
              <a:rPr lang="it-IT" smtClean="0"/>
              <a:t>09/10/2013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6E17EFC8-CAF8-8E4C-B385-B70C00B01676}" type="slidenum">
              <a:rPr lang="it-IT" smtClean="0"/>
              <a:t>‹N›</a:t>
            </a:fld>
            <a:endParaRPr lang="it-IT"/>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it-IT" smtClean="0"/>
              <a:t>Fare clic per modificare lo stile del titolo</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FC2DCCB0-61EA-B640-B7F6-950B2B72CC9E}" type="datetimeFigureOut">
              <a:rPr lang="it-IT" smtClean="0"/>
              <a:t>09/10/2013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E17EFC8-CAF8-8E4C-B385-B70C00B01676}" type="slidenum">
              <a:rPr lang="it-IT" smtClean="0"/>
              <a:t>‹N›</a:t>
            </a:fld>
            <a:endParaRPr lang="it-IT"/>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it-IT" smtClean="0"/>
              <a:t>Fare clic per modificare lo stile del titolo</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FC2DCCB0-61EA-B640-B7F6-950B2B72CC9E}" type="datetimeFigureOut">
              <a:rPr lang="it-IT" smtClean="0"/>
              <a:t>09/10/2013</a:t>
            </a:fld>
            <a:endParaRPr lang="it-IT"/>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it-IT"/>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6E17EFC8-CAF8-8E4C-B385-B70C00B01676}"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457200" y="1138560"/>
            <a:ext cx="6324600" cy="1828800"/>
          </a:xfrm>
        </p:spPr>
        <p:txBody>
          <a:bodyPr/>
          <a:lstStyle/>
          <a:p>
            <a:pPr algn="ctr"/>
            <a:r>
              <a:rPr lang="it-IT" dirty="0"/>
              <a:t/>
            </a:r>
            <a:br>
              <a:rPr lang="it-IT" dirty="0"/>
            </a:br>
            <a:r>
              <a:rPr lang="it-IT" cap="none" dirty="0" smtClean="0"/>
              <a:t>Prato oltre gli stracci: </a:t>
            </a:r>
            <a:br>
              <a:rPr lang="it-IT" cap="none" dirty="0" smtClean="0"/>
            </a:br>
            <a:r>
              <a:rPr lang="it-IT" cap="none" dirty="0" smtClean="0"/>
              <a:t>il cluster ICT</a:t>
            </a:r>
            <a:br>
              <a:rPr lang="it-IT" cap="none" dirty="0" smtClean="0"/>
            </a:br>
            <a:endParaRPr lang="it-IT" sz="2000" cap="none" dirty="0"/>
          </a:p>
        </p:txBody>
      </p:sp>
      <p:sp>
        <p:nvSpPr>
          <p:cNvPr id="3" name="Rettangolo 2"/>
          <p:cNvSpPr/>
          <p:nvPr/>
        </p:nvSpPr>
        <p:spPr>
          <a:xfrm>
            <a:off x="457199" y="5365888"/>
            <a:ext cx="6324601" cy="1200329"/>
          </a:xfrm>
          <a:prstGeom prst="rect">
            <a:avLst/>
          </a:prstGeom>
        </p:spPr>
        <p:txBody>
          <a:bodyPr wrap="square">
            <a:spAutoFit/>
          </a:bodyPr>
          <a:lstStyle/>
          <a:p>
            <a:r>
              <a:rPr lang="it-IT" b="1" dirty="0" smtClean="0">
                <a:solidFill>
                  <a:schemeClr val="bg1"/>
                </a:solidFill>
              </a:rPr>
              <a:t>Marco </a:t>
            </a:r>
            <a:r>
              <a:rPr lang="it-IT" b="1" dirty="0">
                <a:solidFill>
                  <a:schemeClr val="bg1"/>
                </a:solidFill>
              </a:rPr>
              <a:t>Betti</a:t>
            </a:r>
            <a:endParaRPr lang="it-IT" dirty="0">
              <a:solidFill>
                <a:schemeClr val="bg1"/>
              </a:solidFill>
            </a:endParaRPr>
          </a:p>
          <a:p>
            <a:r>
              <a:rPr lang="it-IT" b="1" dirty="0">
                <a:solidFill>
                  <a:schemeClr val="bg1"/>
                </a:solidFill>
              </a:rPr>
              <a:t>Alberto </a:t>
            </a:r>
            <a:r>
              <a:rPr lang="it-IT" b="1" dirty="0" err="1">
                <a:solidFill>
                  <a:schemeClr val="bg1"/>
                </a:solidFill>
              </a:rPr>
              <a:t>Gherardini</a:t>
            </a:r>
            <a:endParaRPr lang="it-IT" b="1" dirty="0">
              <a:solidFill>
                <a:schemeClr val="bg1"/>
              </a:solidFill>
            </a:endParaRPr>
          </a:p>
          <a:p>
            <a:r>
              <a:rPr lang="it-IT" b="1" dirty="0">
                <a:solidFill>
                  <a:schemeClr val="bg1"/>
                </a:solidFill>
              </a:rPr>
              <a:t>Cecilia </a:t>
            </a:r>
            <a:r>
              <a:rPr lang="it-IT" b="1" dirty="0" smtClean="0">
                <a:solidFill>
                  <a:schemeClr val="bg1"/>
                </a:solidFill>
              </a:rPr>
              <a:t>Manzo</a:t>
            </a:r>
          </a:p>
          <a:p>
            <a:r>
              <a:rPr lang="it-IT" b="1" dirty="0" smtClean="0">
                <a:solidFill>
                  <a:schemeClr val="bg1"/>
                </a:solidFill>
              </a:rPr>
              <a:t>							DSPS – Università di Firenze</a:t>
            </a:r>
            <a:endParaRPr lang="it-IT" dirty="0">
              <a:solidFill>
                <a:schemeClr val="bg1"/>
              </a:solidFill>
            </a:endParaRPr>
          </a:p>
        </p:txBody>
      </p:sp>
    </p:spTree>
    <p:extLst>
      <p:ext uri="{BB962C8B-B14F-4D97-AF65-F5344CB8AC3E}">
        <p14:creationId xmlns:p14="http://schemas.microsoft.com/office/powerpoint/2010/main" val="2084821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7"/>
          <p:cNvSpPr>
            <a:spLocks noGrp="1"/>
          </p:cNvSpPr>
          <p:nvPr>
            <p:ph idx="1"/>
          </p:nvPr>
        </p:nvSpPr>
        <p:spPr>
          <a:xfrm>
            <a:off x="380999" y="1603332"/>
            <a:ext cx="8407893" cy="5110619"/>
          </a:xfrm>
        </p:spPr>
        <p:txBody>
          <a:bodyPr>
            <a:normAutofit fontScale="85000" lnSpcReduction="20000"/>
          </a:bodyPr>
          <a:lstStyle/>
          <a:p>
            <a:pPr marL="45720" indent="0">
              <a:buNone/>
            </a:pPr>
            <a:r>
              <a:rPr lang="it-IT" sz="2400" i="1" dirty="0" smtClean="0"/>
              <a:t>“(</a:t>
            </a:r>
            <a:r>
              <a:rPr lang="it-IT" sz="2400" i="1" dirty="0"/>
              <a:t>L’azienda) è nata […] perché c’era un centro di elaborazione all’interno di un lanificio, in tutto a Prato erano tre, e siccome era troppo costoso per la singola azienda fu deciso, io ero il responsabile, di esternalizzarlo utilizzando la logica dei terzisti e creando una società esterna, potenziata, che iniziò a operare nel tessile. (L’azienda) cominciò a operare come centro servizi per conto terzi. Dai 5 clienti iniziali arrivammo a 10 in un anno, naturalmente erano servizi semplici. </a:t>
            </a:r>
            <a:r>
              <a:rPr lang="it-IT" sz="2400" i="1" dirty="0" smtClean="0"/>
              <a:t>Nel </a:t>
            </a:r>
            <a:r>
              <a:rPr lang="it-IT" sz="2400" i="1" dirty="0"/>
              <a:t>tempo i servizi diventarono più complessi, anche attraverso linee telefoniche collegate con il calcolatore centrale. Aumentarono le aziende clienti finché non arrivammo ad avere 2 calcolatori mainframe che collegavano un buon numero di terminali, circa 1500. Con l’evoluzione tecnologica iniziammo a sviluppare procedure per i nuovi calcolatori Unix, prima Olivetti e poi </a:t>
            </a:r>
            <a:r>
              <a:rPr lang="it-IT" sz="2400" i="1" dirty="0" err="1"/>
              <a:t>Ibm</a:t>
            </a:r>
            <a:r>
              <a:rPr lang="it-IT" sz="2400" i="1" dirty="0"/>
              <a:t>. I primi gestionali su un’unica macchina. Nei momenti d’oro, 10 anni fa, siamo arrivati ad avere 250 aziende e 20 (dipendenti). Significava gestire dai 5 ai 6000 posti di lavoro. Poi siamo iniziati a decrescere con la crisi del tessile, oggi siamo a 100 aziende” </a:t>
            </a:r>
            <a:endParaRPr lang="it-IT" sz="2400" i="1" dirty="0" smtClean="0"/>
          </a:p>
          <a:p>
            <a:pPr marL="45720" indent="0" algn="ctr">
              <a:buNone/>
            </a:pPr>
            <a:r>
              <a:rPr lang="it-IT" sz="2400" i="1" dirty="0" smtClean="0"/>
              <a:t>(</a:t>
            </a:r>
            <a:r>
              <a:rPr lang="it-IT" sz="2400" i="1" dirty="0"/>
              <a:t>ICT 1).</a:t>
            </a:r>
          </a:p>
          <a:p>
            <a:endParaRPr lang="it-IT" sz="2400" dirty="0" smtClean="0"/>
          </a:p>
        </p:txBody>
      </p:sp>
      <p:sp>
        <p:nvSpPr>
          <p:cNvPr id="7" name="Titolo 6"/>
          <p:cNvSpPr>
            <a:spLocks noGrp="1"/>
          </p:cNvSpPr>
          <p:nvPr>
            <p:ph type="title"/>
          </p:nvPr>
        </p:nvSpPr>
        <p:spPr/>
        <p:txBody>
          <a:bodyPr>
            <a:normAutofit fontScale="90000"/>
          </a:bodyPr>
          <a:lstStyle/>
          <a:p>
            <a:r>
              <a:rPr lang="it-IT" dirty="0" smtClean="0"/>
              <a:t>I meccanismi generativi del </a:t>
            </a:r>
            <a:r>
              <a:rPr lang="it-IT" dirty="0" smtClean="0"/>
              <a:t>cluster (1): </a:t>
            </a:r>
            <a:r>
              <a:rPr lang="it-IT" b="1" dirty="0" smtClean="0">
                <a:solidFill>
                  <a:schemeClr val="accent1">
                    <a:lumMod val="60000"/>
                    <a:lumOff val="40000"/>
                  </a:schemeClr>
                </a:solidFill>
              </a:rPr>
              <a:t>terziarizzazione del distretto tessi</a:t>
            </a:r>
            <a:r>
              <a:rPr lang="it-IT" dirty="0" smtClean="0">
                <a:solidFill>
                  <a:schemeClr val="accent1">
                    <a:lumMod val="60000"/>
                    <a:lumOff val="40000"/>
                  </a:schemeClr>
                </a:solidFill>
              </a:rPr>
              <a:t>le</a:t>
            </a:r>
            <a:endParaRPr lang="it-IT" dirty="0">
              <a:solidFill>
                <a:schemeClr val="accent1">
                  <a:lumMod val="60000"/>
                  <a:lumOff val="40000"/>
                </a:schemeClr>
              </a:solidFill>
            </a:endParaRPr>
          </a:p>
        </p:txBody>
      </p:sp>
    </p:spTree>
    <p:extLst>
      <p:ext uri="{BB962C8B-B14F-4D97-AF65-F5344CB8AC3E}">
        <p14:creationId xmlns:p14="http://schemas.microsoft.com/office/powerpoint/2010/main" val="3095157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7"/>
          <p:cNvSpPr>
            <a:spLocks noGrp="1"/>
          </p:cNvSpPr>
          <p:nvPr>
            <p:ph idx="1"/>
          </p:nvPr>
        </p:nvSpPr>
        <p:spPr>
          <a:xfrm>
            <a:off x="381000" y="1697277"/>
            <a:ext cx="8407893" cy="5160723"/>
          </a:xfrm>
        </p:spPr>
        <p:txBody>
          <a:bodyPr>
            <a:normAutofit fontScale="70000" lnSpcReduction="20000"/>
          </a:bodyPr>
          <a:lstStyle/>
          <a:p>
            <a:pPr marL="45720" indent="0" algn="ctr">
              <a:buNone/>
            </a:pPr>
            <a:r>
              <a:rPr lang="it-IT" sz="2500" i="1" dirty="0"/>
              <a:t>“Il bacino di aziende è sicuramente superiore a quello delle altre aree Toscana […] ci sono (anche) più partite iva. Siamo rimasti a Prato per una ragione logistica, vivendo di servizi è più facile gestire il quotidiano. Questo per il core business, per l’innovazione, invece, non conta” (IRI 1).</a:t>
            </a:r>
          </a:p>
          <a:p>
            <a:pPr marL="45720" indent="0" algn="ctr">
              <a:buNone/>
            </a:pPr>
            <a:endParaRPr lang="it-IT" sz="2400" i="1" dirty="0"/>
          </a:p>
          <a:p>
            <a:pPr marL="45720" indent="0" algn="ctr">
              <a:buNone/>
            </a:pPr>
            <a:r>
              <a:rPr lang="it-IT" sz="2400" i="1" dirty="0" smtClean="0"/>
              <a:t>“</a:t>
            </a:r>
            <a:r>
              <a:rPr lang="it-IT" sz="2400" i="1" dirty="0"/>
              <a:t>Siamo a Prato per una questione di costi più che di ricavi. Poi internet ci consente di lavorare con New York” (IRI 2</a:t>
            </a:r>
            <a:r>
              <a:rPr lang="it-IT" sz="2400" i="1" dirty="0" smtClean="0"/>
              <a:t>).</a:t>
            </a:r>
          </a:p>
          <a:p>
            <a:pPr marL="45720" indent="0" algn="ctr">
              <a:buNone/>
            </a:pPr>
            <a:endParaRPr lang="it-IT" sz="2400" i="1" dirty="0"/>
          </a:p>
          <a:p>
            <a:pPr marL="45720" indent="0" algn="ctr">
              <a:buNone/>
            </a:pPr>
            <a:r>
              <a:rPr lang="it-IT" sz="2400" i="1" dirty="0"/>
              <a:t>“Tutti e tre siamo fiorentini, quindi ci veniva comodo fare un’azienda a Firenze ma, non avendo necessità di sedi di rappresentanza […], per le quali sarebbe meglio una sede in centro storico, ci siamo spostati in periferia dove gli affitti costano meno. È stata una scelta puramente economica” (IRI 4</a:t>
            </a:r>
            <a:r>
              <a:rPr lang="it-IT" sz="2400" i="1" dirty="0" smtClean="0"/>
              <a:t>).</a:t>
            </a:r>
          </a:p>
          <a:p>
            <a:pPr marL="45720" indent="0" algn="ctr">
              <a:buNone/>
            </a:pPr>
            <a:endParaRPr lang="it-IT" sz="2400" i="1" dirty="0"/>
          </a:p>
          <a:p>
            <a:pPr marL="45720" indent="0" algn="ctr">
              <a:buNone/>
            </a:pPr>
            <a:r>
              <a:rPr lang="it-IT" sz="2400" i="1" dirty="0" smtClean="0"/>
              <a:t>“</a:t>
            </a:r>
            <a:r>
              <a:rPr lang="it-IT" sz="2400" i="1" dirty="0"/>
              <a:t>Prato ha involontariamente delle caratteristiche attrattive: grossa quantità di uffici spaziosi a basso prezzo; discreta presenza della banda larga che è essenziale. Per trovare l’ufficio prima ho guardato dove c’era la banda larga; (qui) c’è anche una discreta dotazione di infrastrutture ed è meno congestionato e più economico di Firenze” (IRI 5</a:t>
            </a:r>
            <a:r>
              <a:rPr lang="it-IT" sz="2400" i="1" dirty="0" smtClean="0"/>
              <a:t>).</a:t>
            </a:r>
            <a:endParaRPr lang="it-IT" sz="2400" dirty="0" smtClean="0"/>
          </a:p>
        </p:txBody>
      </p:sp>
      <p:sp>
        <p:nvSpPr>
          <p:cNvPr id="7" name="Titolo 6"/>
          <p:cNvSpPr>
            <a:spLocks noGrp="1"/>
          </p:cNvSpPr>
          <p:nvPr>
            <p:ph type="title"/>
          </p:nvPr>
        </p:nvSpPr>
        <p:spPr/>
        <p:txBody>
          <a:bodyPr>
            <a:normAutofit fontScale="90000"/>
          </a:bodyPr>
          <a:lstStyle/>
          <a:p>
            <a:r>
              <a:rPr lang="it-IT" dirty="0" smtClean="0"/>
              <a:t>I meccanismi generativi del </a:t>
            </a:r>
            <a:r>
              <a:rPr lang="it-IT" dirty="0" smtClean="0"/>
              <a:t>cluster (2): </a:t>
            </a:r>
            <a:r>
              <a:rPr lang="it-IT" dirty="0" smtClean="0"/>
              <a:t/>
            </a:r>
            <a:br>
              <a:rPr lang="it-IT" dirty="0" smtClean="0"/>
            </a:br>
            <a:r>
              <a:rPr lang="it-IT" b="1" dirty="0" smtClean="0">
                <a:solidFill>
                  <a:schemeClr val="accent1">
                    <a:lumMod val="60000"/>
                    <a:lumOff val="40000"/>
                  </a:schemeClr>
                </a:solidFill>
              </a:rPr>
              <a:t>i vantaggi localizzativi</a:t>
            </a:r>
            <a:endParaRPr lang="it-IT" b="1" dirty="0">
              <a:solidFill>
                <a:schemeClr val="accent1">
                  <a:lumMod val="60000"/>
                  <a:lumOff val="40000"/>
                </a:schemeClr>
              </a:solidFill>
            </a:endParaRPr>
          </a:p>
        </p:txBody>
      </p:sp>
    </p:spTree>
    <p:extLst>
      <p:ext uri="{BB962C8B-B14F-4D97-AF65-F5344CB8AC3E}">
        <p14:creationId xmlns:p14="http://schemas.microsoft.com/office/powerpoint/2010/main" val="1008689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7"/>
          <p:cNvSpPr>
            <a:spLocks noGrp="1"/>
          </p:cNvSpPr>
          <p:nvPr>
            <p:ph idx="1"/>
          </p:nvPr>
        </p:nvSpPr>
        <p:spPr>
          <a:xfrm>
            <a:off x="380999" y="1603332"/>
            <a:ext cx="8407893" cy="5110619"/>
          </a:xfrm>
        </p:spPr>
        <p:txBody>
          <a:bodyPr>
            <a:normAutofit/>
          </a:bodyPr>
          <a:lstStyle/>
          <a:p>
            <a:pPr marL="45720" indent="0">
              <a:buNone/>
            </a:pPr>
            <a:endParaRPr lang="it-IT" sz="2400" dirty="0" smtClean="0"/>
          </a:p>
          <a:p>
            <a:pPr marL="45720" indent="0">
              <a:buNone/>
            </a:pPr>
            <a:r>
              <a:rPr lang="it-IT" sz="2400" dirty="0" smtClean="0"/>
              <a:t>“</a:t>
            </a:r>
            <a:r>
              <a:rPr lang="it-IT" sz="2400" dirty="0"/>
              <a:t>Il movimento [</a:t>
            </a:r>
            <a:r>
              <a:rPr lang="it-IT" sz="2400" i="1" dirty="0" smtClean="0"/>
              <a:t>open-source</a:t>
            </a:r>
            <a:r>
              <a:rPr lang="it-IT" sz="2400" dirty="0"/>
              <a:t>]</a:t>
            </a:r>
            <a:r>
              <a:rPr lang="it-IT" sz="2400" dirty="0" smtClean="0"/>
              <a:t> </a:t>
            </a:r>
            <a:r>
              <a:rPr lang="it-IT" sz="2400" dirty="0"/>
              <a:t>nacque negli anni Novanta con Linux e per noi rappresentò una forza di liberazione […]. Degli undici presidenti (dell’associazione) solo tre sono a Prato, gli altri sono all’estero o in altre parti d’Italia […] uno lavora a Ginevra, uno a Londra, uno a Milano. Uno dei nostri soci, un matematico, è a Londra e lavora con noi part time […] la comunità </a:t>
            </a:r>
            <a:r>
              <a:rPr lang="it-IT" sz="2400" i="1" dirty="0"/>
              <a:t>open-source</a:t>
            </a:r>
            <a:r>
              <a:rPr lang="it-IT" sz="2400" dirty="0"/>
              <a:t> è globale, ci si conosce perché abbiamo lo stesso interesse e si collabora, ma il gruppo è orizzontale e non territoriale” (IRI 5).</a:t>
            </a:r>
          </a:p>
        </p:txBody>
      </p:sp>
      <p:sp>
        <p:nvSpPr>
          <p:cNvPr id="7" name="Titolo 6"/>
          <p:cNvSpPr>
            <a:spLocks noGrp="1"/>
          </p:cNvSpPr>
          <p:nvPr>
            <p:ph type="title"/>
          </p:nvPr>
        </p:nvSpPr>
        <p:spPr/>
        <p:txBody>
          <a:bodyPr>
            <a:normAutofit fontScale="90000"/>
          </a:bodyPr>
          <a:lstStyle/>
          <a:p>
            <a:r>
              <a:rPr lang="it-IT" dirty="0" smtClean="0"/>
              <a:t>I meccanismi generativi del </a:t>
            </a:r>
            <a:r>
              <a:rPr lang="it-IT" dirty="0" smtClean="0"/>
              <a:t>cluster (3): </a:t>
            </a:r>
            <a:r>
              <a:rPr lang="it-IT" b="1" dirty="0" smtClean="0">
                <a:solidFill>
                  <a:schemeClr val="accent1">
                    <a:lumMod val="60000"/>
                    <a:lumOff val="40000"/>
                  </a:schemeClr>
                </a:solidFill>
              </a:rPr>
              <a:t>presenza di una comunità open source</a:t>
            </a:r>
            <a:endParaRPr lang="it-IT" b="1" dirty="0">
              <a:solidFill>
                <a:schemeClr val="accent1">
                  <a:lumMod val="60000"/>
                  <a:lumOff val="40000"/>
                </a:schemeClr>
              </a:solidFill>
            </a:endParaRPr>
          </a:p>
        </p:txBody>
      </p:sp>
    </p:spTree>
    <p:extLst>
      <p:ext uri="{BB962C8B-B14F-4D97-AF65-F5344CB8AC3E}">
        <p14:creationId xmlns:p14="http://schemas.microsoft.com/office/powerpoint/2010/main" val="2566077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egnaposto testo 3"/>
          <p:cNvSpPr>
            <a:spLocks noGrp="1"/>
          </p:cNvSpPr>
          <p:nvPr>
            <p:ph type="body" idx="1"/>
          </p:nvPr>
        </p:nvSpPr>
        <p:spPr>
          <a:xfrm>
            <a:off x="457200" y="1664314"/>
            <a:ext cx="4040188" cy="452436"/>
          </a:xfrm>
        </p:spPr>
        <p:txBody>
          <a:bodyPr>
            <a:normAutofit lnSpcReduction="10000"/>
          </a:bodyPr>
          <a:lstStyle/>
          <a:p>
            <a:r>
              <a:rPr lang="it-IT" b="1" dirty="0" smtClean="0"/>
              <a:t>Area Metropolitana</a:t>
            </a:r>
            <a:endParaRPr lang="it-IT" b="1" dirty="0"/>
          </a:p>
        </p:txBody>
      </p:sp>
      <p:sp>
        <p:nvSpPr>
          <p:cNvPr id="5" name="Segnaposto contenuto 4"/>
          <p:cNvSpPr>
            <a:spLocks noGrp="1"/>
          </p:cNvSpPr>
          <p:nvPr>
            <p:ph sz="half" idx="2"/>
          </p:nvPr>
        </p:nvSpPr>
        <p:spPr>
          <a:xfrm>
            <a:off x="457200" y="2174875"/>
            <a:ext cx="4040188" cy="4204998"/>
          </a:xfrm>
        </p:spPr>
        <p:txBody>
          <a:bodyPr>
            <a:normAutofit/>
          </a:bodyPr>
          <a:lstStyle/>
          <a:p>
            <a:r>
              <a:rPr lang="it-IT" dirty="0" smtClean="0"/>
              <a:t>101 risposte</a:t>
            </a:r>
          </a:p>
          <a:p>
            <a:r>
              <a:rPr lang="it-IT" dirty="0" smtClean="0"/>
              <a:t>Dimensione </a:t>
            </a:r>
          </a:p>
          <a:p>
            <a:endParaRPr lang="it-IT" dirty="0" smtClean="0"/>
          </a:p>
          <a:p>
            <a:pPr marL="0" indent="0">
              <a:buNone/>
            </a:pPr>
            <a:endParaRPr lang="it-IT" dirty="0" smtClean="0"/>
          </a:p>
          <a:p>
            <a:pPr marL="0" indent="0">
              <a:buNone/>
            </a:pPr>
            <a:endParaRPr lang="it-IT" dirty="0"/>
          </a:p>
          <a:p>
            <a:pPr marL="0" indent="0">
              <a:buNone/>
            </a:pPr>
            <a:endParaRPr lang="it-IT" dirty="0" smtClean="0"/>
          </a:p>
          <a:p>
            <a:pPr marL="45720" indent="0">
              <a:buNone/>
            </a:pPr>
            <a:endParaRPr lang="it-IT" dirty="0" smtClean="0"/>
          </a:p>
        </p:txBody>
      </p:sp>
      <p:sp>
        <p:nvSpPr>
          <p:cNvPr id="6" name="Segnaposto testo 5"/>
          <p:cNvSpPr>
            <a:spLocks noGrp="1"/>
          </p:cNvSpPr>
          <p:nvPr>
            <p:ph type="body" sz="quarter" idx="3"/>
          </p:nvPr>
        </p:nvSpPr>
        <p:spPr>
          <a:xfrm>
            <a:off x="4645025" y="1722438"/>
            <a:ext cx="4041775" cy="452436"/>
          </a:xfrm>
        </p:spPr>
        <p:txBody>
          <a:bodyPr>
            <a:normAutofit lnSpcReduction="10000"/>
          </a:bodyPr>
          <a:lstStyle/>
          <a:p>
            <a:r>
              <a:rPr lang="it-IT" b="1" dirty="0" smtClean="0"/>
              <a:t>SLL Prato</a:t>
            </a:r>
            <a:endParaRPr lang="it-IT" b="1" dirty="0"/>
          </a:p>
        </p:txBody>
      </p:sp>
      <p:sp>
        <p:nvSpPr>
          <p:cNvPr id="7" name="Segnaposto contenuto 6"/>
          <p:cNvSpPr>
            <a:spLocks noGrp="1"/>
          </p:cNvSpPr>
          <p:nvPr>
            <p:ph sz="quarter" idx="4"/>
          </p:nvPr>
        </p:nvSpPr>
        <p:spPr>
          <a:xfrm>
            <a:off x="4645025" y="2174874"/>
            <a:ext cx="4041775" cy="4204999"/>
          </a:xfrm>
        </p:spPr>
        <p:txBody>
          <a:bodyPr>
            <a:normAutofit/>
          </a:bodyPr>
          <a:lstStyle/>
          <a:p>
            <a:r>
              <a:rPr lang="it-IT" dirty="0" smtClean="0"/>
              <a:t>41 risposte </a:t>
            </a:r>
          </a:p>
          <a:p>
            <a:r>
              <a:rPr lang="it-IT" dirty="0" smtClean="0"/>
              <a:t>Dimensione:</a:t>
            </a:r>
          </a:p>
          <a:p>
            <a:endParaRPr lang="it-IT" dirty="0" smtClean="0"/>
          </a:p>
          <a:p>
            <a:endParaRPr lang="it-IT" dirty="0" smtClean="0"/>
          </a:p>
          <a:p>
            <a:endParaRPr lang="it-IT" dirty="0" smtClean="0"/>
          </a:p>
          <a:p>
            <a:pPr marL="0" indent="0">
              <a:buNone/>
            </a:pPr>
            <a:endParaRPr lang="it-IT" dirty="0" smtClean="0"/>
          </a:p>
          <a:p>
            <a:endParaRPr lang="it-IT" dirty="0" smtClean="0"/>
          </a:p>
        </p:txBody>
      </p:sp>
      <p:sp>
        <p:nvSpPr>
          <p:cNvPr id="2" name="Titolo 1"/>
          <p:cNvSpPr>
            <a:spLocks noGrp="1"/>
          </p:cNvSpPr>
          <p:nvPr>
            <p:ph type="title"/>
          </p:nvPr>
        </p:nvSpPr>
        <p:spPr>
          <a:xfrm>
            <a:off x="457200" y="274637"/>
            <a:ext cx="8229600" cy="1389677"/>
          </a:xfrm>
        </p:spPr>
        <p:txBody>
          <a:bodyPr>
            <a:normAutofit/>
          </a:bodyPr>
          <a:lstStyle/>
          <a:p>
            <a:r>
              <a:rPr lang="it-IT" dirty="0" smtClean="0"/>
              <a:t>Chi ha compilato la </a:t>
            </a:r>
            <a:r>
              <a:rPr lang="it-IT" dirty="0" err="1" smtClean="0"/>
              <a:t>survey</a:t>
            </a:r>
            <a:r>
              <a:rPr lang="it-IT" dirty="0" smtClean="0"/>
              <a:t/>
            </a:r>
            <a:br>
              <a:rPr lang="it-IT" dirty="0" smtClean="0"/>
            </a:br>
            <a:r>
              <a:rPr lang="it-IT" sz="1600" dirty="0" smtClean="0"/>
              <a:t>Sottoposta a 304 imprese tra Firenze- Prato – Pistoia</a:t>
            </a:r>
            <a:br>
              <a:rPr lang="it-IT" sz="1600" dirty="0" smtClean="0"/>
            </a:br>
            <a:endParaRPr lang="it-IT" sz="1600" dirty="0"/>
          </a:p>
        </p:txBody>
      </p:sp>
      <p:pic>
        <p:nvPicPr>
          <p:cNvPr id="8" name="Immagine 7"/>
          <p:cNvPicPr>
            <a:picLocks noChangeAspect="1"/>
          </p:cNvPicPr>
          <p:nvPr/>
        </p:nvPicPr>
        <p:blipFill>
          <a:blip r:embed="rId3"/>
          <a:stretch>
            <a:fillRect/>
          </a:stretch>
        </p:blipFill>
        <p:spPr>
          <a:xfrm>
            <a:off x="569934" y="3211677"/>
            <a:ext cx="3339499" cy="1492952"/>
          </a:xfrm>
          <a:prstGeom prst="rect">
            <a:avLst/>
          </a:prstGeom>
        </p:spPr>
      </p:pic>
      <p:pic>
        <p:nvPicPr>
          <p:cNvPr id="9" name="Immagine 8"/>
          <p:cNvPicPr>
            <a:picLocks noChangeAspect="1"/>
          </p:cNvPicPr>
          <p:nvPr/>
        </p:nvPicPr>
        <p:blipFill>
          <a:blip r:embed="rId4"/>
          <a:stretch>
            <a:fillRect/>
          </a:stretch>
        </p:blipFill>
        <p:spPr>
          <a:xfrm>
            <a:off x="4801923" y="3211677"/>
            <a:ext cx="3339498" cy="1492952"/>
          </a:xfrm>
          <a:prstGeom prst="rect">
            <a:avLst/>
          </a:prstGeom>
        </p:spPr>
      </p:pic>
    </p:spTree>
    <p:extLst>
      <p:ext uri="{BB962C8B-B14F-4D97-AF65-F5344CB8AC3E}">
        <p14:creationId xmlns:p14="http://schemas.microsoft.com/office/powerpoint/2010/main" val="7217159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7"/>
          <p:cNvSpPr>
            <a:spLocks noGrp="1"/>
          </p:cNvSpPr>
          <p:nvPr>
            <p:ph idx="1"/>
          </p:nvPr>
        </p:nvSpPr>
        <p:spPr>
          <a:xfrm>
            <a:off x="380999" y="1719071"/>
            <a:ext cx="8407893" cy="4994880"/>
          </a:xfrm>
        </p:spPr>
        <p:txBody>
          <a:bodyPr>
            <a:normAutofit/>
          </a:bodyPr>
          <a:lstStyle/>
          <a:p>
            <a:r>
              <a:rPr lang="it-IT" b="1" dirty="0"/>
              <a:t>G</a:t>
            </a:r>
            <a:r>
              <a:rPr lang="it-IT" b="1" dirty="0" smtClean="0"/>
              <a:t>iovani imprenditori</a:t>
            </a:r>
            <a:r>
              <a:rPr lang="it-IT" dirty="0" smtClean="0"/>
              <a:t>: più della metà ha meno di cinquant’anni, più di un terzo ha meno di quarant’anni. </a:t>
            </a:r>
          </a:p>
          <a:p>
            <a:pPr marL="0" indent="0">
              <a:buNone/>
            </a:pPr>
            <a:endParaRPr lang="it-IT" dirty="0" smtClean="0"/>
          </a:p>
          <a:p>
            <a:r>
              <a:rPr lang="it-IT" dirty="0" smtClean="0"/>
              <a:t>La donne sono poco più di un decimo degli imprenditori</a:t>
            </a:r>
          </a:p>
          <a:p>
            <a:endParaRPr lang="it-IT" b="1" dirty="0" smtClean="0"/>
          </a:p>
          <a:p>
            <a:r>
              <a:rPr lang="it-IT" b="1" dirty="0" smtClean="0"/>
              <a:t>Formazione</a:t>
            </a:r>
            <a:r>
              <a:rPr lang="it-IT" dirty="0" smtClean="0"/>
              <a:t>: </a:t>
            </a:r>
          </a:p>
          <a:p>
            <a:pPr lvl="1"/>
            <a:r>
              <a:rPr lang="it-IT" dirty="0" smtClean="0"/>
              <a:t>percorso formativo coerente (scuola/università-lavoro-impresa). </a:t>
            </a:r>
          </a:p>
          <a:p>
            <a:pPr lvl="1"/>
            <a:r>
              <a:rPr lang="it-IT" dirty="0" smtClean="0"/>
              <a:t>più diplomati (36,6%) che laureati (29,3%). Prevalenza di diploma tecnico-commerciale-industriale o laurea in ingegneria dell’informazione.</a:t>
            </a:r>
          </a:p>
          <a:p>
            <a:pPr marL="0" indent="0">
              <a:buNone/>
            </a:pPr>
            <a:endParaRPr lang="it-IT" dirty="0" smtClean="0"/>
          </a:p>
          <a:p>
            <a:r>
              <a:rPr lang="it-IT" dirty="0" smtClean="0"/>
              <a:t> </a:t>
            </a:r>
            <a:r>
              <a:rPr lang="it-IT" b="1" dirty="0" smtClean="0"/>
              <a:t>Capitali</a:t>
            </a:r>
            <a:r>
              <a:rPr lang="it-IT" dirty="0" smtClean="0"/>
              <a:t>: personali, poco rilevante il contributo di istituti di credito, venture capital o istituzioni locali. </a:t>
            </a:r>
            <a:endParaRPr lang="it-IT" dirty="0"/>
          </a:p>
          <a:p>
            <a:endParaRPr lang="it-IT" dirty="0"/>
          </a:p>
          <a:p>
            <a:endParaRPr lang="it-IT" dirty="0"/>
          </a:p>
        </p:txBody>
      </p:sp>
      <p:sp>
        <p:nvSpPr>
          <p:cNvPr id="7" name="Titolo 6"/>
          <p:cNvSpPr>
            <a:spLocks noGrp="1"/>
          </p:cNvSpPr>
          <p:nvPr>
            <p:ph type="title"/>
          </p:nvPr>
        </p:nvSpPr>
        <p:spPr/>
        <p:txBody>
          <a:bodyPr>
            <a:normAutofit fontScale="90000"/>
          </a:bodyPr>
          <a:lstStyle/>
          <a:p>
            <a:r>
              <a:rPr lang="it-IT" dirty="0" smtClean="0"/>
              <a:t>La </a:t>
            </a:r>
            <a:r>
              <a:rPr lang="it-IT" dirty="0" err="1" smtClean="0"/>
              <a:t>survey</a:t>
            </a:r>
            <a:r>
              <a:rPr lang="it-IT" dirty="0" smtClean="0"/>
              <a:t> (1):</a:t>
            </a:r>
            <a:br>
              <a:rPr lang="it-IT" dirty="0" smtClean="0"/>
            </a:br>
            <a:r>
              <a:rPr lang="it-IT" dirty="0" smtClean="0">
                <a:solidFill>
                  <a:schemeClr val="accent1">
                    <a:lumMod val="60000"/>
                    <a:lumOff val="40000"/>
                  </a:schemeClr>
                </a:solidFill>
              </a:rPr>
              <a:t>Chi </a:t>
            </a:r>
            <a:r>
              <a:rPr lang="it-IT" dirty="0" smtClean="0">
                <a:solidFill>
                  <a:schemeClr val="accent1">
                    <a:lumMod val="60000"/>
                    <a:lumOff val="40000"/>
                  </a:schemeClr>
                </a:solidFill>
              </a:rPr>
              <a:t>sono gli imprenditori pratesi?</a:t>
            </a:r>
            <a:endParaRPr lang="it-IT" dirty="0">
              <a:solidFill>
                <a:schemeClr val="accent1">
                  <a:lumMod val="60000"/>
                  <a:lumOff val="40000"/>
                </a:schemeClr>
              </a:solidFill>
            </a:endParaRPr>
          </a:p>
        </p:txBody>
      </p:sp>
    </p:spTree>
    <p:extLst>
      <p:ext uri="{BB962C8B-B14F-4D97-AF65-F5344CB8AC3E}">
        <p14:creationId xmlns:p14="http://schemas.microsoft.com/office/powerpoint/2010/main" val="12486177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090700"/>
          </a:xfrm>
        </p:spPr>
        <p:txBody>
          <a:bodyPr>
            <a:normAutofit/>
          </a:bodyPr>
          <a:lstStyle/>
          <a:p>
            <a:r>
              <a:rPr lang="it-IT" dirty="0"/>
              <a:t>La </a:t>
            </a:r>
            <a:r>
              <a:rPr lang="it-IT" dirty="0" err="1"/>
              <a:t>survey</a:t>
            </a:r>
            <a:r>
              <a:rPr lang="it-IT" dirty="0"/>
              <a:t> </a:t>
            </a:r>
            <a:r>
              <a:rPr lang="it-IT" dirty="0" smtClean="0"/>
              <a:t>(2): </a:t>
            </a:r>
            <a:br>
              <a:rPr lang="it-IT" dirty="0" smtClean="0"/>
            </a:br>
            <a:r>
              <a:rPr lang="it-IT" dirty="0" smtClean="0">
                <a:solidFill>
                  <a:schemeClr val="accent1">
                    <a:lumMod val="60000"/>
                    <a:lumOff val="40000"/>
                  </a:schemeClr>
                </a:solidFill>
              </a:rPr>
              <a:t>caratteristiche del</a:t>
            </a:r>
            <a:r>
              <a:rPr lang="it-IT" dirty="0" smtClean="0">
                <a:solidFill>
                  <a:schemeClr val="accent1">
                    <a:lumMod val="60000"/>
                    <a:lumOff val="40000"/>
                  </a:schemeClr>
                </a:solidFill>
              </a:rPr>
              <a:t>le imprese</a:t>
            </a:r>
            <a:endParaRPr lang="it-IT" sz="1600" dirty="0">
              <a:solidFill>
                <a:schemeClr val="accent1">
                  <a:lumMod val="60000"/>
                  <a:lumOff val="40000"/>
                </a:schemeClr>
              </a:solidFill>
            </a:endParaRPr>
          </a:p>
        </p:txBody>
      </p:sp>
      <p:graphicFrame>
        <p:nvGraphicFramePr>
          <p:cNvPr id="13" name="Tabella 12"/>
          <p:cNvGraphicFramePr>
            <a:graphicFrameLocks noGrp="1"/>
          </p:cNvGraphicFramePr>
          <p:nvPr>
            <p:extLst>
              <p:ext uri="{D42A27DB-BD31-4B8C-83A1-F6EECF244321}">
                <p14:modId xmlns:p14="http://schemas.microsoft.com/office/powerpoint/2010/main" val="3943021601"/>
              </p:ext>
            </p:extLst>
          </p:nvPr>
        </p:nvGraphicFramePr>
        <p:xfrm>
          <a:off x="457200" y="1570300"/>
          <a:ext cx="8454221" cy="2580447"/>
        </p:xfrm>
        <a:graphic>
          <a:graphicData uri="http://schemas.openxmlformats.org/drawingml/2006/table">
            <a:tbl>
              <a:tblPr firstRow="1" firstCol="1" bandRow="1" bandCol="1">
                <a:tableStyleId>{5C22544A-7EE6-4342-B048-85BDC9FD1C3A}</a:tableStyleId>
              </a:tblPr>
              <a:tblGrid>
                <a:gridCol w="4293645"/>
                <a:gridCol w="2388479"/>
                <a:gridCol w="1772097"/>
              </a:tblGrid>
              <a:tr h="306479">
                <a:tc gridSpan="3">
                  <a:txBody>
                    <a:bodyPr/>
                    <a:lstStyle/>
                    <a:p>
                      <a:pPr>
                        <a:lnSpc>
                          <a:spcPct val="115000"/>
                        </a:lnSpc>
                        <a:spcAft>
                          <a:spcPts val="0"/>
                        </a:spcAft>
                      </a:pPr>
                      <a:r>
                        <a:rPr lang="it-IT" sz="1600" kern="1200" dirty="0" smtClean="0">
                          <a:solidFill>
                            <a:schemeClr val="bg1"/>
                          </a:solidFill>
                          <a:latin typeface="+mn-lt"/>
                          <a:ea typeface="+mn-ea"/>
                          <a:cs typeface="+mn-cs"/>
                        </a:rPr>
                        <a:t>Imprese </a:t>
                      </a:r>
                      <a:r>
                        <a:rPr lang="it-IT" sz="1600" kern="1200" dirty="0">
                          <a:solidFill>
                            <a:schemeClr val="bg1"/>
                          </a:solidFill>
                          <a:latin typeface="+mn-lt"/>
                          <a:ea typeface="+mn-ea"/>
                          <a:cs typeface="+mn-cs"/>
                        </a:rPr>
                        <a:t>per numero di addetti*</a:t>
                      </a:r>
                    </a:p>
                  </a:txBody>
                  <a:tcPr marL="44450" marR="44450" marT="0" marB="0" anchor="ctr"/>
                </a:tc>
                <a:tc hMerge="1">
                  <a:txBody>
                    <a:bodyPr/>
                    <a:lstStyle/>
                    <a:p>
                      <a:endParaRPr lang="it-IT"/>
                    </a:p>
                  </a:txBody>
                  <a:tcPr/>
                </a:tc>
                <a:tc hMerge="1">
                  <a:txBody>
                    <a:bodyPr/>
                    <a:lstStyle/>
                    <a:p>
                      <a:endParaRPr lang="it-IT"/>
                    </a:p>
                  </a:txBody>
                  <a:tcPr/>
                </a:tc>
              </a:tr>
              <a:tr h="377100">
                <a:tc>
                  <a:txBody>
                    <a:bodyPr/>
                    <a:lstStyle/>
                    <a:p>
                      <a:pPr algn="ctr">
                        <a:lnSpc>
                          <a:spcPct val="115000"/>
                        </a:lnSpc>
                        <a:spcAft>
                          <a:spcPts val="0"/>
                        </a:spcAft>
                      </a:pPr>
                      <a:r>
                        <a:rPr lang="it-IT" sz="1600" kern="1200" dirty="0">
                          <a:solidFill>
                            <a:schemeClr val="bg1"/>
                          </a:solidFill>
                          <a:latin typeface="+mn-lt"/>
                          <a:ea typeface="+mn-ea"/>
                          <a:cs typeface="+mn-cs"/>
                        </a:rPr>
                        <a:t> </a:t>
                      </a:r>
                    </a:p>
                  </a:txBody>
                  <a:tcPr marL="44450" marR="44450" marT="0" marB="0" anchor="ctr"/>
                </a:tc>
                <a:tc>
                  <a:txBody>
                    <a:bodyPr/>
                    <a:lstStyle/>
                    <a:p>
                      <a:pPr algn="ctr">
                        <a:lnSpc>
                          <a:spcPct val="115000"/>
                        </a:lnSpc>
                        <a:spcAft>
                          <a:spcPts val="0"/>
                        </a:spcAft>
                      </a:pPr>
                      <a:r>
                        <a:rPr lang="it-IT" sz="1600" b="1" kern="1200" dirty="0" smtClean="0">
                          <a:solidFill>
                            <a:schemeClr val="dk1"/>
                          </a:solidFill>
                          <a:latin typeface="+mn-lt"/>
                          <a:ea typeface="+mn-ea"/>
                          <a:cs typeface="+mn-cs"/>
                        </a:rPr>
                        <a:t>Area Metropolitana (%)</a:t>
                      </a:r>
                      <a:endParaRPr lang="it-IT" sz="1600" b="1" kern="1200" dirty="0">
                        <a:solidFill>
                          <a:schemeClr val="dk1"/>
                        </a:solidFill>
                        <a:latin typeface="+mn-lt"/>
                        <a:ea typeface="+mn-ea"/>
                        <a:cs typeface="+mn-cs"/>
                      </a:endParaRPr>
                    </a:p>
                  </a:txBody>
                  <a:tcPr marL="44450" marR="44450" marT="0" marB="0" anchor="ctr">
                    <a:solidFill>
                      <a:schemeClr val="accent1">
                        <a:lumMod val="20000"/>
                        <a:lumOff val="80000"/>
                      </a:schemeClr>
                    </a:solidFill>
                  </a:tcPr>
                </a:tc>
                <a:tc>
                  <a:txBody>
                    <a:bodyPr/>
                    <a:lstStyle/>
                    <a:p>
                      <a:pPr algn="ctr">
                        <a:lnSpc>
                          <a:spcPct val="115000"/>
                        </a:lnSpc>
                        <a:spcAft>
                          <a:spcPts val="0"/>
                        </a:spcAft>
                      </a:pPr>
                      <a:r>
                        <a:rPr lang="it-IT" sz="1600" b="1" kern="1200" dirty="0" smtClean="0">
                          <a:solidFill>
                            <a:schemeClr val="dk1"/>
                          </a:solidFill>
                          <a:latin typeface="+mn-lt"/>
                          <a:ea typeface="+mn-ea"/>
                          <a:cs typeface="+mn-cs"/>
                        </a:rPr>
                        <a:t>Prato  (%)</a:t>
                      </a:r>
                      <a:endParaRPr lang="it-IT" sz="1600" b="1" kern="1200" dirty="0">
                        <a:solidFill>
                          <a:schemeClr val="dk1"/>
                        </a:solidFill>
                        <a:latin typeface="+mn-lt"/>
                        <a:ea typeface="+mn-ea"/>
                        <a:cs typeface="+mn-cs"/>
                      </a:endParaRPr>
                    </a:p>
                  </a:txBody>
                  <a:tcPr marL="44450" marR="44450" marT="0" marB="0" anchor="ctr">
                    <a:solidFill>
                      <a:schemeClr val="accent1">
                        <a:lumMod val="20000"/>
                        <a:lumOff val="80000"/>
                      </a:schemeClr>
                    </a:solidFill>
                  </a:tcPr>
                </a:tc>
              </a:tr>
              <a:tr h="395455">
                <a:tc>
                  <a:txBody>
                    <a:bodyPr/>
                    <a:lstStyle/>
                    <a:p>
                      <a:pPr>
                        <a:lnSpc>
                          <a:spcPct val="115000"/>
                        </a:lnSpc>
                        <a:spcAft>
                          <a:spcPts val="0"/>
                        </a:spcAft>
                      </a:pPr>
                      <a:r>
                        <a:rPr lang="it-IT" sz="1600" kern="1200" dirty="0">
                          <a:solidFill>
                            <a:schemeClr val="bg1"/>
                          </a:solidFill>
                          <a:latin typeface="+mn-lt"/>
                          <a:ea typeface="+mn-ea"/>
                          <a:cs typeface="+mn-cs"/>
                        </a:rPr>
                        <a:t>Micro </a:t>
                      </a:r>
                      <a:r>
                        <a:rPr lang="it-IT" sz="1600" kern="1200" dirty="0" smtClean="0">
                          <a:solidFill>
                            <a:schemeClr val="bg1"/>
                          </a:solidFill>
                          <a:latin typeface="+mn-lt"/>
                          <a:ea typeface="+mn-ea"/>
                          <a:cs typeface="+mn-cs"/>
                        </a:rPr>
                        <a:t> (fino a 10 addetti)</a:t>
                      </a:r>
                      <a:endParaRPr lang="it-IT" sz="1600" kern="1200" dirty="0">
                        <a:solidFill>
                          <a:schemeClr val="bg1"/>
                        </a:solidFill>
                        <a:latin typeface="+mn-lt"/>
                        <a:ea typeface="+mn-ea"/>
                        <a:cs typeface="+mn-cs"/>
                      </a:endParaRPr>
                    </a:p>
                  </a:txBody>
                  <a:tcPr marL="44450" marR="44450" marT="0" marB="0" anchor="ctr"/>
                </a:tc>
                <a:tc>
                  <a:txBody>
                    <a:bodyPr/>
                    <a:lstStyle/>
                    <a:p>
                      <a:pPr algn="ctr">
                        <a:lnSpc>
                          <a:spcPct val="115000"/>
                        </a:lnSpc>
                        <a:spcAft>
                          <a:spcPts val="0"/>
                        </a:spcAft>
                      </a:pPr>
                      <a:r>
                        <a:rPr lang="it-IT" sz="1600" kern="1200" dirty="0">
                          <a:solidFill>
                            <a:schemeClr val="dk1"/>
                          </a:solidFill>
                          <a:latin typeface="+mn-lt"/>
                          <a:ea typeface="+mn-ea"/>
                          <a:cs typeface="+mn-cs"/>
                        </a:rPr>
                        <a:t>60,4</a:t>
                      </a:r>
                    </a:p>
                  </a:txBody>
                  <a:tcPr marL="44450" marR="44450" marT="0" marB="0" anchor="ctr">
                    <a:solidFill>
                      <a:schemeClr val="accent1">
                        <a:lumMod val="20000"/>
                        <a:lumOff val="80000"/>
                      </a:schemeClr>
                    </a:solidFill>
                  </a:tcPr>
                </a:tc>
                <a:tc>
                  <a:txBody>
                    <a:bodyPr/>
                    <a:lstStyle/>
                    <a:p>
                      <a:pPr algn="ctr"/>
                      <a:r>
                        <a:rPr lang="it-IT" sz="1600" kern="1200" dirty="0" smtClean="0">
                          <a:solidFill>
                            <a:schemeClr val="dk1"/>
                          </a:solidFill>
                          <a:latin typeface="+mn-lt"/>
                          <a:ea typeface="+mn-ea"/>
                          <a:cs typeface="+mn-cs"/>
                        </a:rPr>
                        <a:t>63,5</a:t>
                      </a:r>
                      <a:endParaRPr lang="it-IT" sz="1600" kern="1200" dirty="0">
                        <a:solidFill>
                          <a:schemeClr val="dk1"/>
                        </a:solidFill>
                        <a:latin typeface="+mn-lt"/>
                        <a:ea typeface="+mn-ea"/>
                        <a:cs typeface="+mn-cs"/>
                      </a:endParaRPr>
                    </a:p>
                  </a:txBody>
                  <a:tcPr marL="44450" marR="44450" marT="0" marB="0" anchor="ctr">
                    <a:solidFill>
                      <a:schemeClr val="accent1">
                        <a:lumMod val="20000"/>
                        <a:lumOff val="80000"/>
                      </a:schemeClr>
                    </a:solidFill>
                  </a:tcPr>
                </a:tc>
              </a:tr>
              <a:tr h="383592">
                <a:tc>
                  <a:txBody>
                    <a:bodyPr/>
                    <a:lstStyle/>
                    <a:p>
                      <a:pPr>
                        <a:lnSpc>
                          <a:spcPct val="115000"/>
                        </a:lnSpc>
                        <a:spcAft>
                          <a:spcPts val="0"/>
                        </a:spcAft>
                      </a:pPr>
                      <a:r>
                        <a:rPr lang="it-IT" sz="1600" kern="1200" dirty="0">
                          <a:solidFill>
                            <a:schemeClr val="bg1"/>
                          </a:solidFill>
                          <a:latin typeface="+mn-lt"/>
                          <a:ea typeface="+mn-ea"/>
                          <a:cs typeface="+mn-cs"/>
                        </a:rPr>
                        <a:t>Piccole </a:t>
                      </a:r>
                      <a:r>
                        <a:rPr lang="it-IT" sz="1600" kern="1200" dirty="0" smtClean="0">
                          <a:solidFill>
                            <a:schemeClr val="bg1"/>
                          </a:solidFill>
                          <a:latin typeface="+mn-lt"/>
                          <a:ea typeface="+mn-ea"/>
                          <a:cs typeface="+mn-cs"/>
                        </a:rPr>
                        <a:t> (tra 11</a:t>
                      </a:r>
                      <a:r>
                        <a:rPr lang="it-IT" sz="1600" kern="1200" baseline="0" dirty="0" smtClean="0">
                          <a:solidFill>
                            <a:schemeClr val="bg1"/>
                          </a:solidFill>
                          <a:latin typeface="+mn-lt"/>
                          <a:ea typeface="+mn-ea"/>
                          <a:cs typeface="+mn-cs"/>
                        </a:rPr>
                        <a:t> e 50 addetti)</a:t>
                      </a:r>
                      <a:endParaRPr lang="it-IT" sz="1600" kern="1200" dirty="0">
                        <a:solidFill>
                          <a:schemeClr val="bg1"/>
                        </a:solidFill>
                        <a:latin typeface="+mn-lt"/>
                        <a:ea typeface="+mn-ea"/>
                        <a:cs typeface="+mn-cs"/>
                      </a:endParaRPr>
                    </a:p>
                  </a:txBody>
                  <a:tcPr marL="44450" marR="44450" marT="0" marB="0" anchor="ctr"/>
                </a:tc>
                <a:tc>
                  <a:txBody>
                    <a:bodyPr/>
                    <a:lstStyle/>
                    <a:p>
                      <a:pPr algn="ctr">
                        <a:lnSpc>
                          <a:spcPct val="115000"/>
                        </a:lnSpc>
                        <a:spcAft>
                          <a:spcPts val="0"/>
                        </a:spcAft>
                      </a:pPr>
                      <a:r>
                        <a:rPr lang="it-IT" sz="1600" kern="1200" dirty="0">
                          <a:solidFill>
                            <a:schemeClr val="dk1"/>
                          </a:solidFill>
                          <a:latin typeface="+mn-lt"/>
                          <a:ea typeface="+mn-ea"/>
                          <a:cs typeface="+mn-cs"/>
                        </a:rPr>
                        <a:t>26,7</a:t>
                      </a:r>
                    </a:p>
                  </a:txBody>
                  <a:tcPr marL="44450" marR="44450" marT="0" marB="0" anchor="ctr">
                    <a:solidFill>
                      <a:schemeClr val="accent1">
                        <a:lumMod val="20000"/>
                        <a:lumOff val="80000"/>
                      </a:schemeClr>
                    </a:solidFill>
                  </a:tcPr>
                </a:tc>
                <a:tc>
                  <a:txBody>
                    <a:bodyPr/>
                    <a:lstStyle/>
                    <a:p>
                      <a:pPr algn="ctr"/>
                      <a:r>
                        <a:rPr lang="it-IT" sz="1600" kern="1200" dirty="0" smtClean="0">
                          <a:solidFill>
                            <a:schemeClr val="dk1"/>
                          </a:solidFill>
                          <a:latin typeface="+mn-lt"/>
                          <a:ea typeface="+mn-ea"/>
                          <a:cs typeface="+mn-cs"/>
                        </a:rPr>
                        <a:t>26,8</a:t>
                      </a:r>
                      <a:endParaRPr lang="it-IT" sz="1600" kern="1200" dirty="0">
                        <a:solidFill>
                          <a:schemeClr val="dk1"/>
                        </a:solidFill>
                        <a:latin typeface="+mn-lt"/>
                        <a:ea typeface="+mn-ea"/>
                        <a:cs typeface="+mn-cs"/>
                      </a:endParaRPr>
                    </a:p>
                  </a:txBody>
                  <a:tcPr marL="44450" marR="44450" marT="0" marB="0" anchor="ctr">
                    <a:solidFill>
                      <a:schemeClr val="accent1">
                        <a:lumMod val="20000"/>
                        <a:lumOff val="80000"/>
                      </a:schemeClr>
                    </a:solidFill>
                  </a:tcPr>
                </a:tc>
              </a:tr>
              <a:tr h="371728">
                <a:tc>
                  <a:txBody>
                    <a:bodyPr/>
                    <a:lstStyle/>
                    <a:p>
                      <a:pPr>
                        <a:lnSpc>
                          <a:spcPct val="115000"/>
                        </a:lnSpc>
                        <a:spcAft>
                          <a:spcPts val="0"/>
                        </a:spcAft>
                      </a:pPr>
                      <a:r>
                        <a:rPr lang="it-IT" sz="1600" kern="1200" dirty="0" smtClean="0">
                          <a:solidFill>
                            <a:schemeClr val="bg1"/>
                          </a:solidFill>
                          <a:latin typeface="+mn-lt"/>
                          <a:ea typeface="+mn-ea"/>
                          <a:cs typeface="+mn-cs"/>
                        </a:rPr>
                        <a:t>Medie (tra 51</a:t>
                      </a:r>
                      <a:r>
                        <a:rPr lang="it-IT" sz="1600" kern="1200" baseline="0" dirty="0" smtClean="0">
                          <a:solidFill>
                            <a:schemeClr val="bg1"/>
                          </a:solidFill>
                          <a:latin typeface="+mn-lt"/>
                          <a:ea typeface="+mn-ea"/>
                          <a:cs typeface="+mn-cs"/>
                        </a:rPr>
                        <a:t> e 250 addetti)</a:t>
                      </a:r>
                      <a:endParaRPr lang="it-IT" sz="1600" kern="1200" dirty="0">
                        <a:solidFill>
                          <a:schemeClr val="bg1"/>
                        </a:solidFill>
                        <a:latin typeface="+mn-lt"/>
                        <a:ea typeface="+mn-ea"/>
                        <a:cs typeface="+mn-cs"/>
                      </a:endParaRPr>
                    </a:p>
                  </a:txBody>
                  <a:tcPr marL="44450" marR="44450" marT="0" marB="0" anchor="ctr"/>
                </a:tc>
                <a:tc>
                  <a:txBody>
                    <a:bodyPr/>
                    <a:lstStyle/>
                    <a:p>
                      <a:pPr algn="ctr">
                        <a:lnSpc>
                          <a:spcPct val="115000"/>
                        </a:lnSpc>
                        <a:spcAft>
                          <a:spcPts val="0"/>
                        </a:spcAft>
                      </a:pPr>
                      <a:r>
                        <a:rPr lang="it-IT" sz="1600" kern="1200" dirty="0">
                          <a:solidFill>
                            <a:schemeClr val="dk1"/>
                          </a:solidFill>
                          <a:latin typeface="+mn-lt"/>
                          <a:ea typeface="+mn-ea"/>
                          <a:cs typeface="+mn-cs"/>
                        </a:rPr>
                        <a:t>2,9</a:t>
                      </a:r>
                    </a:p>
                  </a:txBody>
                  <a:tcPr marL="44450" marR="44450" marT="0" marB="0" anchor="ctr">
                    <a:solidFill>
                      <a:schemeClr val="accent1">
                        <a:lumMod val="20000"/>
                        <a:lumOff val="80000"/>
                      </a:schemeClr>
                    </a:solidFill>
                  </a:tcPr>
                </a:tc>
                <a:tc>
                  <a:txBody>
                    <a:bodyPr/>
                    <a:lstStyle/>
                    <a:p>
                      <a:pPr algn="ctr"/>
                      <a:r>
                        <a:rPr lang="it-IT" sz="1600" kern="1200" dirty="0" smtClean="0">
                          <a:solidFill>
                            <a:schemeClr val="dk1"/>
                          </a:solidFill>
                          <a:latin typeface="+mn-lt"/>
                          <a:ea typeface="+mn-ea"/>
                          <a:cs typeface="+mn-cs"/>
                        </a:rPr>
                        <a:t>2,4</a:t>
                      </a:r>
                      <a:endParaRPr lang="it-IT" sz="1600" kern="1200" dirty="0">
                        <a:solidFill>
                          <a:schemeClr val="dk1"/>
                        </a:solidFill>
                        <a:latin typeface="+mn-lt"/>
                        <a:ea typeface="+mn-ea"/>
                        <a:cs typeface="+mn-cs"/>
                      </a:endParaRPr>
                    </a:p>
                  </a:txBody>
                  <a:tcPr marL="44450" marR="44450" marT="0" marB="0" anchor="ctr">
                    <a:solidFill>
                      <a:schemeClr val="accent1">
                        <a:lumMod val="20000"/>
                        <a:lumOff val="80000"/>
                      </a:schemeClr>
                    </a:solidFill>
                  </a:tcPr>
                </a:tc>
              </a:tr>
              <a:tr h="377001">
                <a:tc>
                  <a:txBody>
                    <a:bodyPr/>
                    <a:lstStyle/>
                    <a:p>
                      <a:pPr>
                        <a:lnSpc>
                          <a:spcPct val="115000"/>
                        </a:lnSpc>
                        <a:spcAft>
                          <a:spcPts val="0"/>
                        </a:spcAft>
                      </a:pPr>
                      <a:r>
                        <a:rPr lang="it-IT" sz="1600" kern="1200" dirty="0">
                          <a:solidFill>
                            <a:schemeClr val="bg1"/>
                          </a:solidFill>
                          <a:latin typeface="+mn-lt"/>
                          <a:ea typeface="+mn-ea"/>
                          <a:cs typeface="+mn-cs"/>
                        </a:rPr>
                        <a:t>Nessun dipendente</a:t>
                      </a:r>
                    </a:p>
                  </a:txBody>
                  <a:tcPr marL="44450" marR="44450" marT="0" marB="0" anchor="ctr"/>
                </a:tc>
                <a:tc>
                  <a:txBody>
                    <a:bodyPr/>
                    <a:lstStyle/>
                    <a:p>
                      <a:pPr algn="ctr">
                        <a:lnSpc>
                          <a:spcPct val="115000"/>
                        </a:lnSpc>
                        <a:spcAft>
                          <a:spcPts val="0"/>
                        </a:spcAft>
                      </a:pPr>
                      <a:r>
                        <a:rPr lang="it-IT" sz="1600" kern="1200" dirty="0">
                          <a:solidFill>
                            <a:schemeClr val="dk1"/>
                          </a:solidFill>
                          <a:latin typeface="+mn-lt"/>
                          <a:ea typeface="+mn-ea"/>
                          <a:cs typeface="+mn-cs"/>
                        </a:rPr>
                        <a:t>5,9</a:t>
                      </a:r>
                    </a:p>
                  </a:txBody>
                  <a:tcPr marL="44450" marR="44450" marT="0" marB="0" anchor="ctr">
                    <a:solidFill>
                      <a:schemeClr val="accent1">
                        <a:lumMod val="20000"/>
                        <a:lumOff val="80000"/>
                      </a:schemeClr>
                    </a:solidFill>
                  </a:tcPr>
                </a:tc>
                <a:tc>
                  <a:txBody>
                    <a:bodyPr/>
                    <a:lstStyle/>
                    <a:p>
                      <a:pPr algn="ctr"/>
                      <a:r>
                        <a:rPr lang="it-IT" sz="1600" kern="1200" dirty="0" smtClean="0">
                          <a:solidFill>
                            <a:schemeClr val="dk1"/>
                          </a:solidFill>
                          <a:latin typeface="+mn-lt"/>
                          <a:ea typeface="+mn-ea"/>
                          <a:cs typeface="+mn-cs"/>
                        </a:rPr>
                        <a:t>4,9</a:t>
                      </a:r>
                      <a:endParaRPr lang="it-IT" sz="1600" kern="1200" dirty="0">
                        <a:solidFill>
                          <a:schemeClr val="dk1"/>
                        </a:solidFill>
                        <a:latin typeface="+mn-lt"/>
                        <a:ea typeface="+mn-ea"/>
                        <a:cs typeface="+mn-cs"/>
                      </a:endParaRPr>
                    </a:p>
                  </a:txBody>
                  <a:tcPr marL="44450" marR="44450" marT="0" marB="0" anchor="ctr">
                    <a:solidFill>
                      <a:schemeClr val="accent1">
                        <a:lumMod val="20000"/>
                        <a:lumOff val="80000"/>
                      </a:schemeClr>
                    </a:solidFill>
                  </a:tcPr>
                </a:tc>
              </a:tr>
              <a:tr h="369092">
                <a:tc>
                  <a:txBody>
                    <a:bodyPr/>
                    <a:lstStyle/>
                    <a:p>
                      <a:pPr>
                        <a:lnSpc>
                          <a:spcPct val="115000"/>
                        </a:lnSpc>
                        <a:spcAft>
                          <a:spcPts val="0"/>
                        </a:spcAft>
                      </a:pPr>
                      <a:r>
                        <a:rPr lang="it-IT" sz="1600" kern="1200" dirty="0">
                          <a:solidFill>
                            <a:schemeClr val="bg1"/>
                          </a:solidFill>
                          <a:latin typeface="+mn-lt"/>
                          <a:ea typeface="+mn-ea"/>
                          <a:cs typeface="+mn-cs"/>
                        </a:rPr>
                        <a:t>Non risponde</a:t>
                      </a:r>
                    </a:p>
                  </a:txBody>
                  <a:tcPr marL="44450" marR="44450" marT="0" marB="0" anchor="ctr"/>
                </a:tc>
                <a:tc>
                  <a:txBody>
                    <a:bodyPr/>
                    <a:lstStyle/>
                    <a:p>
                      <a:pPr algn="ctr">
                        <a:lnSpc>
                          <a:spcPct val="115000"/>
                        </a:lnSpc>
                        <a:spcAft>
                          <a:spcPts val="0"/>
                        </a:spcAft>
                      </a:pPr>
                      <a:r>
                        <a:rPr lang="it-IT" sz="1600" kern="1200" dirty="0">
                          <a:solidFill>
                            <a:schemeClr val="dk1"/>
                          </a:solidFill>
                          <a:latin typeface="+mn-lt"/>
                          <a:ea typeface="+mn-ea"/>
                          <a:cs typeface="+mn-cs"/>
                        </a:rPr>
                        <a:t>4,0</a:t>
                      </a:r>
                    </a:p>
                  </a:txBody>
                  <a:tcPr marL="44450" marR="44450" marT="0" marB="0" anchor="ctr">
                    <a:solidFill>
                      <a:schemeClr val="accent1">
                        <a:lumMod val="20000"/>
                        <a:lumOff val="80000"/>
                      </a:schemeClr>
                    </a:solidFill>
                  </a:tcPr>
                </a:tc>
                <a:tc>
                  <a:txBody>
                    <a:bodyPr/>
                    <a:lstStyle/>
                    <a:p>
                      <a:pPr algn="ctr"/>
                      <a:r>
                        <a:rPr lang="it-IT" sz="1600" kern="1200" dirty="0" smtClean="0">
                          <a:solidFill>
                            <a:schemeClr val="dk1"/>
                          </a:solidFill>
                          <a:latin typeface="+mn-lt"/>
                          <a:ea typeface="+mn-ea"/>
                          <a:cs typeface="+mn-cs"/>
                        </a:rPr>
                        <a:t>2,4</a:t>
                      </a:r>
                      <a:endParaRPr lang="it-IT" sz="1600" kern="1200" dirty="0">
                        <a:solidFill>
                          <a:schemeClr val="dk1"/>
                        </a:solidFill>
                        <a:latin typeface="+mn-lt"/>
                        <a:ea typeface="+mn-ea"/>
                        <a:cs typeface="+mn-cs"/>
                      </a:endParaRPr>
                    </a:p>
                  </a:txBody>
                  <a:tcPr marL="44450" marR="44450" marT="0" marB="0" anchor="ctr">
                    <a:solidFill>
                      <a:schemeClr val="accent1">
                        <a:lumMod val="20000"/>
                        <a:lumOff val="80000"/>
                      </a:schemeClr>
                    </a:solidFill>
                  </a:tcPr>
                </a:tc>
              </a:tr>
            </a:tbl>
          </a:graphicData>
        </a:graphic>
      </p:graphicFrame>
      <p:graphicFrame>
        <p:nvGraphicFramePr>
          <p:cNvPr id="14" name="Tabella 13"/>
          <p:cNvGraphicFramePr>
            <a:graphicFrameLocks noGrp="1"/>
          </p:cNvGraphicFramePr>
          <p:nvPr>
            <p:extLst>
              <p:ext uri="{D42A27DB-BD31-4B8C-83A1-F6EECF244321}">
                <p14:modId xmlns:p14="http://schemas.microsoft.com/office/powerpoint/2010/main" val="4158875170"/>
              </p:ext>
            </p:extLst>
          </p:nvPr>
        </p:nvGraphicFramePr>
        <p:xfrm>
          <a:off x="457200" y="4206349"/>
          <a:ext cx="8454221" cy="2529339"/>
        </p:xfrm>
        <a:graphic>
          <a:graphicData uri="http://schemas.openxmlformats.org/drawingml/2006/table">
            <a:tbl>
              <a:tblPr firstRow="1" firstCol="1" bandRow="1" bandCol="1">
                <a:tableStyleId>{F5AB1C69-6EDB-4FF4-983F-18BD219EF322}</a:tableStyleId>
              </a:tblPr>
              <a:tblGrid>
                <a:gridCol w="4293645"/>
                <a:gridCol w="2388479"/>
                <a:gridCol w="1772097"/>
              </a:tblGrid>
              <a:tr h="151893">
                <a:tc gridSpan="3">
                  <a:txBody>
                    <a:bodyPr/>
                    <a:lstStyle/>
                    <a:p>
                      <a:pPr>
                        <a:lnSpc>
                          <a:spcPct val="115000"/>
                        </a:lnSpc>
                        <a:spcAft>
                          <a:spcPts val="0"/>
                        </a:spcAft>
                      </a:pPr>
                      <a:r>
                        <a:rPr lang="it-IT" sz="1600" kern="1200" dirty="0" smtClean="0"/>
                        <a:t>Età delle imprese*</a:t>
                      </a:r>
                      <a:endParaRPr lang="it-IT" sz="1600" kern="1200" dirty="0">
                        <a:solidFill>
                          <a:schemeClr val="bg1"/>
                        </a:solidFill>
                        <a:latin typeface="+mn-lt"/>
                        <a:ea typeface="+mn-ea"/>
                        <a:cs typeface="+mn-cs"/>
                      </a:endParaRPr>
                    </a:p>
                  </a:txBody>
                  <a:tcPr marL="44450" marR="44450" marT="0" marB="0" anchor="ctr"/>
                </a:tc>
                <a:tc hMerge="1">
                  <a:txBody>
                    <a:bodyPr/>
                    <a:lstStyle/>
                    <a:p>
                      <a:endParaRPr lang="it-IT"/>
                    </a:p>
                  </a:txBody>
                  <a:tcPr/>
                </a:tc>
                <a:tc hMerge="1">
                  <a:txBody>
                    <a:bodyPr/>
                    <a:lstStyle/>
                    <a:p>
                      <a:endParaRPr lang="it-IT"/>
                    </a:p>
                  </a:txBody>
                  <a:tcPr/>
                </a:tc>
              </a:tr>
              <a:tr h="377100">
                <a:tc>
                  <a:txBody>
                    <a:bodyPr/>
                    <a:lstStyle/>
                    <a:p>
                      <a:pPr algn="ctr">
                        <a:lnSpc>
                          <a:spcPct val="115000"/>
                        </a:lnSpc>
                        <a:spcAft>
                          <a:spcPts val="0"/>
                        </a:spcAft>
                      </a:pPr>
                      <a:r>
                        <a:rPr lang="it-IT" sz="1600" kern="1200" dirty="0"/>
                        <a:t> </a:t>
                      </a:r>
                      <a:endParaRPr lang="it-IT" sz="1600" kern="1200" dirty="0">
                        <a:solidFill>
                          <a:schemeClr val="bg1"/>
                        </a:solidFill>
                        <a:latin typeface="+mn-lt"/>
                        <a:ea typeface="+mn-ea"/>
                        <a:cs typeface="+mn-cs"/>
                      </a:endParaRPr>
                    </a:p>
                  </a:txBody>
                  <a:tcPr marL="44450" marR="44450" marT="0" marB="0" anchor="ctr"/>
                </a:tc>
                <a:tc>
                  <a:txBody>
                    <a:bodyPr/>
                    <a:lstStyle/>
                    <a:p>
                      <a:pPr algn="ctr">
                        <a:lnSpc>
                          <a:spcPct val="115000"/>
                        </a:lnSpc>
                        <a:spcAft>
                          <a:spcPts val="0"/>
                        </a:spcAft>
                      </a:pPr>
                      <a:r>
                        <a:rPr lang="it-IT" sz="1600" b="1" kern="1200" dirty="0" smtClean="0"/>
                        <a:t>Area Metropolitana (%)</a:t>
                      </a:r>
                      <a:endParaRPr lang="it-IT" sz="1600" b="1" kern="1200" dirty="0">
                        <a:solidFill>
                          <a:schemeClr val="dk1"/>
                        </a:solidFill>
                        <a:latin typeface="+mn-lt"/>
                        <a:ea typeface="+mn-ea"/>
                        <a:cs typeface="+mn-cs"/>
                      </a:endParaRPr>
                    </a:p>
                  </a:txBody>
                  <a:tcPr marL="44450" marR="44450" marT="0" marB="0" anchor="ctr">
                    <a:solidFill>
                      <a:schemeClr val="accent3">
                        <a:lumMod val="20000"/>
                        <a:lumOff val="80000"/>
                      </a:schemeClr>
                    </a:solidFill>
                  </a:tcPr>
                </a:tc>
                <a:tc>
                  <a:txBody>
                    <a:bodyPr/>
                    <a:lstStyle/>
                    <a:p>
                      <a:pPr algn="ctr">
                        <a:lnSpc>
                          <a:spcPct val="115000"/>
                        </a:lnSpc>
                        <a:spcAft>
                          <a:spcPts val="0"/>
                        </a:spcAft>
                      </a:pPr>
                      <a:r>
                        <a:rPr lang="it-IT" sz="1600" b="1" kern="1200" dirty="0" smtClean="0"/>
                        <a:t>Prato  (%)</a:t>
                      </a:r>
                      <a:endParaRPr lang="it-IT" sz="1600" b="1" kern="1200" dirty="0">
                        <a:solidFill>
                          <a:schemeClr val="dk1"/>
                        </a:solidFill>
                        <a:latin typeface="+mn-lt"/>
                        <a:ea typeface="+mn-ea"/>
                        <a:cs typeface="+mn-cs"/>
                      </a:endParaRPr>
                    </a:p>
                  </a:txBody>
                  <a:tcPr marL="44450" marR="44450" marT="0" marB="0" anchor="ctr">
                    <a:solidFill>
                      <a:schemeClr val="accent3">
                        <a:lumMod val="20000"/>
                        <a:lumOff val="80000"/>
                      </a:schemeClr>
                    </a:solidFill>
                  </a:tcPr>
                </a:tc>
              </a:tr>
              <a:tr h="395455">
                <a:tc>
                  <a:txBody>
                    <a:bodyPr/>
                    <a:lstStyle/>
                    <a:p>
                      <a:pPr>
                        <a:lnSpc>
                          <a:spcPct val="115000"/>
                        </a:lnSpc>
                        <a:spcAft>
                          <a:spcPts val="0"/>
                        </a:spcAft>
                      </a:pPr>
                      <a:r>
                        <a:rPr lang="it-IT" sz="1600" kern="1200" dirty="0" smtClean="0"/>
                        <a:t>Oltre 30 anni di attività</a:t>
                      </a:r>
                      <a:endParaRPr lang="it-IT" sz="1600" kern="1200" dirty="0">
                        <a:solidFill>
                          <a:schemeClr val="bg1"/>
                        </a:solidFill>
                        <a:latin typeface="+mn-lt"/>
                        <a:ea typeface="+mn-ea"/>
                        <a:cs typeface="+mn-cs"/>
                      </a:endParaRPr>
                    </a:p>
                  </a:txBody>
                  <a:tcPr marL="44450" marR="44450" marT="0" marB="0" anchor="ctr"/>
                </a:tc>
                <a:tc>
                  <a:txBody>
                    <a:bodyPr/>
                    <a:lstStyle/>
                    <a:p>
                      <a:pPr algn="ctr">
                        <a:lnSpc>
                          <a:spcPct val="115000"/>
                        </a:lnSpc>
                        <a:spcAft>
                          <a:spcPts val="0"/>
                        </a:spcAft>
                      </a:pPr>
                      <a:r>
                        <a:rPr lang="it-IT" sz="1600" kern="1200" dirty="0" smtClean="0"/>
                        <a:t>5,9</a:t>
                      </a:r>
                      <a:endParaRPr lang="it-IT" sz="1600" kern="1200" dirty="0">
                        <a:solidFill>
                          <a:schemeClr val="dk1"/>
                        </a:solidFill>
                        <a:latin typeface="+mn-lt"/>
                        <a:ea typeface="+mn-ea"/>
                        <a:cs typeface="+mn-cs"/>
                      </a:endParaRPr>
                    </a:p>
                  </a:txBody>
                  <a:tcPr marL="44450" marR="44450" marT="0" marB="0" anchor="ctr">
                    <a:solidFill>
                      <a:schemeClr val="accent3">
                        <a:lumMod val="20000"/>
                        <a:lumOff val="80000"/>
                      </a:schemeClr>
                    </a:solidFill>
                  </a:tcPr>
                </a:tc>
                <a:tc>
                  <a:txBody>
                    <a:bodyPr/>
                    <a:lstStyle/>
                    <a:p>
                      <a:pPr algn="ctr"/>
                      <a:r>
                        <a:rPr lang="it-IT" sz="1600" kern="1200" dirty="0" smtClean="0"/>
                        <a:t>9,8</a:t>
                      </a:r>
                      <a:endParaRPr lang="it-IT" sz="1600" kern="1200" dirty="0">
                        <a:solidFill>
                          <a:schemeClr val="dk1"/>
                        </a:solidFill>
                        <a:latin typeface="+mn-lt"/>
                        <a:ea typeface="+mn-ea"/>
                        <a:cs typeface="+mn-cs"/>
                      </a:endParaRPr>
                    </a:p>
                  </a:txBody>
                  <a:tcPr marL="44450" marR="44450" marT="0" marB="0" anchor="ctr">
                    <a:solidFill>
                      <a:schemeClr val="accent3">
                        <a:lumMod val="20000"/>
                        <a:lumOff val="80000"/>
                      </a:schemeClr>
                    </a:solidFill>
                  </a:tcPr>
                </a:tc>
              </a:tr>
              <a:tr h="369092">
                <a:tc>
                  <a:txBody>
                    <a:bodyPr/>
                    <a:lstStyle/>
                    <a:p>
                      <a:pPr>
                        <a:lnSpc>
                          <a:spcPct val="115000"/>
                        </a:lnSpc>
                        <a:spcAft>
                          <a:spcPts val="0"/>
                        </a:spcAft>
                      </a:pPr>
                      <a:r>
                        <a:rPr lang="it-IT" sz="1600" kern="1200" dirty="0" smtClean="0">
                          <a:solidFill>
                            <a:schemeClr val="bg1"/>
                          </a:solidFill>
                          <a:latin typeface="+mn-lt"/>
                          <a:ea typeface="+mn-ea"/>
                          <a:cs typeface="+mn-cs"/>
                        </a:rPr>
                        <a:t>Tra i 16 e i 30 anni di attività</a:t>
                      </a:r>
                      <a:endParaRPr lang="it-IT" sz="1600" kern="1200" dirty="0">
                        <a:solidFill>
                          <a:schemeClr val="bg1"/>
                        </a:solidFill>
                        <a:latin typeface="+mn-lt"/>
                        <a:ea typeface="+mn-ea"/>
                        <a:cs typeface="+mn-cs"/>
                      </a:endParaRPr>
                    </a:p>
                  </a:txBody>
                  <a:tcPr marL="44450" marR="44450" marT="0" marB="0" anchor="ctr"/>
                </a:tc>
                <a:tc>
                  <a:txBody>
                    <a:bodyPr/>
                    <a:lstStyle/>
                    <a:p>
                      <a:pPr algn="ctr">
                        <a:lnSpc>
                          <a:spcPct val="115000"/>
                        </a:lnSpc>
                        <a:spcAft>
                          <a:spcPts val="0"/>
                        </a:spcAft>
                      </a:pPr>
                      <a:r>
                        <a:rPr lang="it-IT" sz="1600" kern="1200" dirty="0" smtClean="0">
                          <a:solidFill>
                            <a:schemeClr val="dk1"/>
                          </a:solidFill>
                          <a:latin typeface="+mn-lt"/>
                          <a:ea typeface="+mn-ea"/>
                          <a:cs typeface="+mn-cs"/>
                        </a:rPr>
                        <a:t>24,8</a:t>
                      </a:r>
                      <a:endParaRPr lang="it-IT" sz="1600" kern="1200" dirty="0">
                        <a:solidFill>
                          <a:schemeClr val="dk1"/>
                        </a:solidFill>
                        <a:latin typeface="+mn-lt"/>
                        <a:ea typeface="+mn-ea"/>
                        <a:cs typeface="+mn-cs"/>
                      </a:endParaRPr>
                    </a:p>
                  </a:txBody>
                  <a:tcPr marL="44450" marR="44450" marT="0" marB="0" anchor="ctr">
                    <a:solidFill>
                      <a:schemeClr val="accent3">
                        <a:lumMod val="20000"/>
                        <a:lumOff val="80000"/>
                      </a:schemeClr>
                    </a:solidFill>
                  </a:tcPr>
                </a:tc>
                <a:tc>
                  <a:txBody>
                    <a:bodyPr/>
                    <a:lstStyle/>
                    <a:p>
                      <a:pPr algn="ctr"/>
                      <a:r>
                        <a:rPr lang="it-IT" sz="1600" kern="1200" dirty="0" smtClean="0">
                          <a:solidFill>
                            <a:schemeClr val="dk1"/>
                          </a:solidFill>
                          <a:latin typeface="+mn-lt"/>
                          <a:ea typeface="+mn-ea"/>
                          <a:cs typeface="+mn-cs"/>
                        </a:rPr>
                        <a:t>17,1</a:t>
                      </a:r>
                      <a:endParaRPr lang="it-IT" sz="1600" kern="1200" dirty="0">
                        <a:solidFill>
                          <a:schemeClr val="dk1"/>
                        </a:solidFill>
                        <a:latin typeface="+mn-lt"/>
                        <a:ea typeface="+mn-ea"/>
                        <a:cs typeface="+mn-cs"/>
                      </a:endParaRPr>
                    </a:p>
                  </a:txBody>
                  <a:tcPr marL="44450" marR="44450" marT="0" marB="0" anchor="ctr">
                    <a:solidFill>
                      <a:schemeClr val="accent3">
                        <a:lumMod val="20000"/>
                        <a:lumOff val="80000"/>
                      </a:schemeClr>
                    </a:solidFill>
                  </a:tcPr>
                </a:tc>
              </a:tr>
              <a:tr h="369092">
                <a:tc>
                  <a:txBody>
                    <a:bodyPr/>
                    <a:lstStyle/>
                    <a:p>
                      <a:pPr>
                        <a:lnSpc>
                          <a:spcPct val="115000"/>
                        </a:lnSpc>
                        <a:spcAft>
                          <a:spcPts val="0"/>
                        </a:spcAft>
                      </a:pPr>
                      <a:r>
                        <a:rPr lang="it-IT" sz="1600" kern="1200" dirty="0" smtClean="0"/>
                        <a:t>Tra i</a:t>
                      </a:r>
                      <a:r>
                        <a:rPr lang="it-IT" sz="1600" kern="1200" baseline="0" dirty="0" smtClean="0"/>
                        <a:t> 6 </a:t>
                      </a:r>
                      <a:r>
                        <a:rPr lang="it-IT" sz="1600" kern="1200" dirty="0" smtClean="0"/>
                        <a:t> e i 15  anni di attività</a:t>
                      </a:r>
                      <a:endParaRPr lang="it-IT" sz="1600" kern="1200" dirty="0">
                        <a:solidFill>
                          <a:schemeClr val="bg1"/>
                        </a:solidFill>
                        <a:latin typeface="+mn-lt"/>
                        <a:ea typeface="+mn-ea"/>
                        <a:cs typeface="+mn-cs"/>
                      </a:endParaRPr>
                    </a:p>
                  </a:txBody>
                  <a:tcPr marL="44450" marR="44450" marT="0" marB="0" anchor="ctr"/>
                </a:tc>
                <a:tc>
                  <a:txBody>
                    <a:bodyPr/>
                    <a:lstStyle/>
                    <a:p>
                      <a:pPr algn="ctr">
                        <a:lnSpc>
                          <a:spcPct val="115000"/>
                        </a:lnSpc>
                        <a:spcAft>
                          <a:spcPts val="0"/>
                        </a:spcAft>
                      </a:pPr>
                      <a:r>
                        <a:rPr lang="it-IT" sz="1600" kern="1200" dirty="0" smtClean="0">
                          <a:solidFill>
                            <a:schemeClr val="dk1"/>
                          </a:solidFill>
                          <a:latin typeface="+mn-lt"/>
                          <a:ea typeface="+mn-ea"/>
                          <a:cs typeface="+mn-cs"/>
                        </a:rPr>
                        <a:t>44,6</a:t>
                      </a:r>
                      <a:endParaRPr lang="it-IT" sz="1600" kern="1200" dirty="0">
                        <a:solidFill>
                          <a:schemeClr val="dk1"/>
                        </a:solidFill>
                        <a:latin typeface="+mn-lt"/>
                        <a:ea typeface="+mn-ea"/>
                        <a:cs typeface="+mn-cs"/>
                      </a:endParaRPr>
                    </a:p>
                  </a:txBody>
                  <a:tcPr marL="44450" marR="44450" marT="0" marB="0" anchor="ctr">
                    <a:solidFill>
                      <a:schemeClr val="accent3">
                        <a:lumMod val="20000"/>
                        <a:lumOff val="80000"/>
                      </a:schemeClr>
                    </a:solidFill>
                  </a:tcPr>
                </a:tc>
                <a:tc>
                  <a:txBody>
                    <a:bodyPr/>
                    <a:lstStyle/>
                    <a:p>
                      <a:pPr algn="ctr"/>
                      <a:r>
                        <a:rPr lang="it-IT" sz="1600" kern="1200" dirty="0" smtClean="0">
                          <a:solidFill>
                            <a:schemeClr val="dk1"/>
                          </a:solidFill>
                          <a:latin typeface="+mn-lt"/>
                          <a:ea typeface="+mn-ea"/>
                          <a:cs typeface="+mn-cs"/>
                        </a:rPr>
                        <a:t>41,5</a:t>
                      </a:r>
                      <a:endParaRPr lang="it-IT" sz="1600" kern="1200" dirty="0">
                        <a:solidFill>
                          <a:schemeClr val="dk1"/>
                        </a:solidFill>
                        <a:latin typeface="+mn-lt"/>
                        <a:ea typeface="+mn-ea"/>
                        <a:cs typeface="+mn-cs"/>
                      </a:endParaRPr>
                    </a:p>
                  </a:txBody>
                  <a:tcPr marL="44450" marR="44450" marT="0" marB="0" anchor="ctr">
                    <a:solidFill>
                      <a:schemeClr val="accent3">
                        <a:lumMod val="20000"/>
                        <a:lumOff val="80000"/>
                      </a:schemeClr>
                    </a:solidFill>
                  </a:tcPr>
                </a:tc>
              </a:tr>
              <a:tr h="369092">
                <a:tc>
                  <a:txBody>
                    <a:bodyPr/>
                    <a:lstStyle/>
                    <a:p>
                      <a:pPr>
                        <a:lnSpc>
                          <a:spcPct val="115000"/>
                        </a:lnSpc>
                        <a:spcAft>
                          <a:spcPts val="0"/>
                        </a:spcAft>
                      </a:pPr>
                      <a:r>
                        <a:rPr lang="it-IT" sz="1600" kern="1200" dirty="0" smtClean="0"/>
                        <a:t>Fino</a:t>
                      </a:r>
                      <a:r>
                        <a:rPr lang="it-IT" sz="1600" kern="1200" baseline="0" dirty="0" smtClean="0"/>
                        <a:t> a  5 anni di attività</a:t>
                      </a:r>
                      <a:endParaRPr lang="it-IT" sz="1600" kern="1200" dirty="0">
                        <a:solidFill>
                          <a:schemeClr val="bg1"/>
                        </a:solidFill>
                        <a:latin typeface="+mn-lt"/>
                        <a:ea typeface="+mn-ea"/>
                        <a:cs typeface="+mn-cs"/>
                      </a:endParaRPr>
                    </a:p>
                  </a:txBody>
                  <a:tcPr marL="44450" marR="44450" marT="0" marB="0" anchor="ctr"/>
                </a:tc>
                <a:tc>
                  <a:txBody>
                    <a:bodyPr/>
                    <a:lstStyle/>
                    <a:p>
                      <a:pPr algn="ctr">
                        <a:lnSpc>
                          <a:spcPct val="115000"/>
                        </a:lnSpc>
                        <a:spcAft>
                          <a:spcPts val="0"/>
                        </a:spcAft>
                      </a:pPr>
                      <a:r>
                        <a:rPr lang="it-IT" sz="1600" kern="1200" dirty="0" smtClean="0">
                          <a:solidFill>
                            <a:schemeClr val="dk1"/>
                          </a:solidFill>
                          <a:latin typeface="+mn-lt"/>
                          <a:ea typeface="+mn-ea"/>
                          <a:cs typeface="+mn-cs"/>
                        </a:rPr>
                        <a:t>23,8</a:t>
                      </a:r>
                      <a:endParaRPr lang="it-IT" sz="1600" kern="1200" dirty="0">
                        <a:solidFill>
                          <a:schemeClr val="dk1"/>
                        </a:solidFill>
                        <a:latin typeface="+mn-lt"/>
                        <a:ea typeface="+mn-ea"/>
                        <a:cs typeface="+mn-cs"/>
                      </a:endParaRPr>
                    </a:p>
                  </a:txBody>
                  <a:tcPr marL="44450" marR="44450" marT="0" marB="0" anchor="ctr">
                    <a:solidFill>
                      <a:schemeClr val="accent3">
                        <a:lumMod val="20000"/>
                        <a:lumOff val="80000"/>
                      </a:schemeClr>
                    </a:solidFill>
                  </a:tcPr>
                </a:tc>
                <a:tc>
                  <a:txBody>
                    <a:bodyPr/>
                    <a:lstStyle/>
                    <a:p>
                      <a:pPr algn="ctr"/>
                      <a:r>
                        <a:rPr lang="it-IT" sz="1600" kern="1200" dirty="0" smtClean="0">
                          <a:solidFill>
                            <a:schemeClr val="dk1"/>
                          </a:solidFill>
                          <a:latin typeface="+mn-lt"/>
                          <a:ea typeface="+mn-ea"/>
                          <a:cs typeface="+mn-cs"/>
                        </a:rPr>
                        <a:t>29,3</a:t>
                      </a:r>
                      <a:endParaRPr lang="it-IT" sz="1600" kern="1200" dirty="0">
                        <a:solidFill>
                          <a:schemeClr val="dk1"/>
                        </a:solidFill>
                        <a:latin typeface="+mn-lt"/>
                        <a:ea typeface="+mn-ea"/>
                        <a:cs typeface="+mn-cs"/>
                      </a:endParaRPr>
                    </a:p>
                  </a:txBody>
                  <a:tcPr marL="44450" marR="44450" marT="0" marB="0" anchor="ctr">
                    <a:solidFill>
                      <a:schemeClr val="accent3">
                        <a:lumMod val="20000"/>
                        <a:lumOff val="80000"/>
                      </a:schemeClr>
                    </a:solidFill>
                  </a:tcPr>
                </a:tc>
              </a:tr>
              <a:tr h="369092">
                <a:tc>
                  <a:txBody>
                    <a:bodyPr/>
                    <a:lstStyle/>
                    <a:p>
                      <a:pPr>
                        <a:lnSpc>
                          <a:spcPct val="115000"/>
                        </a:lnSpc>
                        <a:spcAft>
                          <a:spcPts val="0"/>
                        </a:spcAft>
                      </a:pPr>
                      <a:r>
                        <a:rPr lang="it-IT" sz="1600" kern="1200" dirty="0"/>
                        <a:t>Non risponde</a:t>
                      </a:r>
                      <a:endParaRPr lang="it-IT" sz="1600" kern="1200" dirty="0">
                        <a:solidFill>
                          <a:schemeClr val="bg1"/>
                        </a:solidFill>
                        <a:latin typeface="+mn-lt"/>
                        <a:ea typeface="+mn-ea"/>
                        <a:cs typeface="+mn-cs"/>
                      </a:endParaRPr>
                    </a:p>
                  </a:txBody>
                  <a:tcPr marL="44450" marR="44450" marT="0" marB="0" anchor="ctr"/>
                </a:tc>
                <a:tc>
                  <a:txBody>
                    <a:bodyPr/>
                    <a:lstStyle/>
                    <a:p>
                      <a:pPr algn="ctr">
                        <a:lnSpc>
                          <a:spcPct val="115000"/>
                        </a:lnSpc>
                        <a:spcAft>
                          <a:spcPts val="0"/>
                        </a:spcAft>
                      </a:pPr>
                      <a:r>
                        <a:rPr lang="it-IT" sz="1600" kern="1200" dirty="0" smtClean="0"/>
                        <a:t>1,0</a:t>
                      </a:r>
                      <a:endParaRPr lang="it-IT" sz="1600" kern="1200" dirty="0">
                        <a:solidFill>
                          <a:schemeClr val="dk1"/>
                        </a:solidFill>
                        <a:latin typeface="+mn-lt"/>
                        <a:ea typeface="+mn-ea"/>
                        <a:cs typeface="+mn-cs"/>
                      </a:endParaRPr>
                    </a:p>
                  </a:txBody>
                  <a:tcPr marL="44450" marR="44450" marT="0" marB="0" anchor="ctr">
                    <a:solidFill>
                      <a:schemeClr val="accent3">
                        <a:lumMod val="20000"/>
                        <a:lumOff val="80000"/>
                      </a:schemeClr>
                    </a:solidFill>
                  </a:tcPr>
                </a:tc>
                <a:tc>
                  <a:txBody>
                    <a:bodyPr/>
                    <a:lstStyle/>
                    <a:p>
                      <a:pPr algn="ctr"/>
                      <a:r>
                        <a:rPr lang="it-IT" sz="1600" kern="1200" dirty="0" smtClean="0"/>
                        <a:t>2,4</a:t>
                      </a:r>
                      <a:endParaRPr lang="it-IT" sz="1600" kern="1200" dirty="0">
                        <a:solidFill>
                          <a:schemeClr val="dk1"/>
                        </a:solidFill>
                        <a:latin typeface="+mn-lt"/>
                        <a:ea typeface="+mn-ea"/>
                        <a:cs typeface="+mn-cs"/>
                      </a:endParaRPr>
                    </a:p>
                  </a:txBody>
                  <a:tcPr marL="44450" marR="44450" marT="0" marB="0" anchor="ctr">
                    <a:solidFill>
                      <a:schemeClr val="accent3">
                        <a:lumMod val="20000"/>
                        <a:lumOff val="80000"/>
                      </a:schemeClr>
                    </a:solidFill>
                  </a:tcPr>
                </a:tc>
              </a:tr>
            </a:tbl>
          </a:graphicData>
        </a:graphic>
      </p:graphicFrame>
      <p:sp>
        <p:nvSpPr>
          <p:cNvPr id="3" name="Ovale 2"/>
          <p:cNvSpPr/>
          <p:nvPr/>
        </p:nvSpPr>
        <p:spPr>
          <a:xfrm>
            <a:off x="7578247" y="2167003"/>
            <a:ext cx="864296"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Uguale 3"/>
          <p:cNvSpPr/>
          <p:nvPr/>
        </p:nvSpPr>
        <p:spPr>
          <a:xfrm>
            <a:off x="6688899" y="2686832"/>
            <a:ext cx="626302" cy="438411"/>
          </a:xfrm>
          <a:prstGeom prst="mathEqual">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7" name="Ovale 6"/>
          <p:cNvSpPr/>
          <p:nvPr/>
        </p:nvSpPr>
        <p:spPr>
          <a:xfrm>
            <a:off x="7653402" y="5899758"/>
            <a:ext cx="713985" cy="5908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p:cNvSpPr/>
          <p:nvPr/>
        </p:nvSpPr>
        <p:spPr>
          <a:xfrm>
            <a:off x="7653401" y="4764064"/>
            <a:ext cx="713985" cy="5908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Diverso da 4"/>
          <p:cNvSpPr/>
          <p:nvPr/>
        </p:nvSpPr>
        <p:spPr>
          <a:xfrm>
            <a:off x="6688899" y="5323563"/>
            <a:ext cx="626302" cy="501040"/>
          </a:xfrm>
          <a:prstGeom prst="mathNotEqual">
            <a:avLst>
              <a:gd name="adj1" fmla="val 23520"/>
              <a:gd name="adj2" fmla="val 5789092"/>
              <a:gd name="adj3" fmla="val 1176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64969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090700"/>
          </a:xfrm>
        </p:spPr>
        <p:txBody>
          <a:bodyPr>
            <a:normAutofit/>
          </a:bodyPr>
          <a:lstStyle/>
          <a:p>
            <a:r>
              <a:rPr lang="it-IT" dirty="0"/>
              <a:t>La </a:t>
            </a:r>
            <a:r>
              <a:rPr lang="it-IT" dirty="0" err="1"/>
              <a:t>survey</a:t>
            </a:r>
            <a:r>
              <a:rPr lang="it-IT" dirty="0"/>
              <a:t> </a:t>
            </a:r>
            <a:r>
              <a:rPr lang="it-IT" dirty="0" smtClean="0"/>
              <a:t>(3): </a:t>
            </a:r>
            <a:br>
              <a:rPr lang="it-IT" dirty="0" smtClean="0"/>
            </a:br>
            <a:r>
              <a:rPr lang="it-IT" dirty="0" smtClean="0">
                <a:solidFill>
                  <a:schemeClr val="accent1">
                    <a:lumMod val="60000"/>
                    <a:lumOff val="40000"/>
                  </a:schemeClr>
                </a:solidFill>
              </a:rPr>
              <a:t>Il </a:t>
            </a:r>
            <a:r>
              <a:rPr lang="it-IT" dirty="0" smtClean="0">
                <a:solidFill>
                  <a:schemeClr val="accent1">
                    <a:lumMod val="60000"/>
                    <a:lumOff val="40000"/>
                  </a:schemeClr>
                </a:solidFill>
              </a:rPr>
              <a:t>loro fatturato</a:t>
            </a:r>
            <a:endParaRPr lang="it-IT" sz="1600" dirty="0">
              <a:solidFill>
                <a:schemeClr val="accent1">
                  <a:lumMod val="60000"/>
                  <a:lumOff val="40000"/>
                </a:schemeClr>
              </a:solidFill>
            </a:endParaRPr>
          </a:p>
        </p:txBody>
      </p:sp>
      <p:graphicFrame>
        <p:nvGraphicFramePr>
          <p:cNvPr id="13" name="Tabella 12"/>
          <p:cNvGraphicFramePr>
            <a:graphicFrameLocks noGrp="1"/>
          </p:cNvGraphicFramePr>
          <p:nvPr>
            <p:extLst>
              <p:ext uri="{D42A27DB-BD31-4B8C-83A1-F6EECF244321}">
                <p14:modId xmlns:p14="http://schemas.microsoft.com/office/powerpoint/2010/main" val="3021701369"/>
              </p:ext>
            </p:extLst>
          </p:nvPr>
        </p:nvGraphicFramePr>
        <p:xfrm>
          <a:off x="457200" y="1515650"/>
          <a:ext cx="8454221" cy="3001554"/>
        </p:xfrm>
        <a:graphic>
          <a:graphicData uri="http://schemas.openxmlformats.org/drawingml/2006/table">
            <a:tbl>
              <a:tblPr firstRow="1" firstCol="1" bandRow="1" bandCol="1">
                <a:tableStyleId>{5C22544A-7EE6-4342-B048-85BDC9FD1C3A}</a:tableStyleId>
              </a:tblPr>
              <a:tblGrid>
                <a:gridCol w="4293645"/>
                <a:gridCol w="2388479"/>
                <a:gridCol w="1772097"/>
              </a:tblGrid>
              <a:tr h="361130">
                <a:tc gridSpan="3">
                  <a:txBody>
                    <a:bodyPr/>
                    <a:lstStyle/>
                    <a:p>
                      <a:pPr>
                        <a:lnSpc>
                          <a:spcPct val="115000"/>
                        </a:lnSpc>
                        <a:spcAft>
                          <a:spcPts val="0"/>
                        </a:spcAft>
                      </a:pPr>
                      <a:r>
                        <a:rPr lang="it-IT" sz="1600" kern="1200" dirty="0" smtClean="0">
                          <a:solidFill>
                            <a:schemeClr val="bg1"/>
                          </a:solidFill>
                          <a:latin typeface="+mn-lt"/>
                          <a:ea typeface="+mn-ea"/>
                          <a:cs typeface="+mn-cs"/>
                        </a:rPr>
                        <a:t>Fatturato 2011</a:t>
                      </a:r>
                      <a:endParaRPr lang="it-IT" sz="1600" kern="1200" dirty="0">
                        <a:solidFill>
                          <a:schemeClr val="bg1"/>
                        </a:solidFill>
                        <a:latin typeface="+mn-lt"/>
                        <a:ea typeface="+mn-ea"/>
                        <a:cs typeface="+mn-cs"/>
                      </a:endParaRPr>
                    </a:p>
                  </a:txBody>
                  <a:tcPr marL="44450" marR="44450" marT="0" marB="0" anchor="ctr"/>
                </a:tc>
                <a:tc hMerge="1">
                  <a:txBody>
                    <a:bodyPr/>
                    <a:lstStyle/>
                    <a:p>
                      <a:endParaRPr lang="it-IT"/>
                    </a:p>
                  </a:txBody>
                  <a:tcPr/>
                </a:tc>
                <a:tc hMerge="1">
                  <a:txBody>
                    <a:bodyPr/>
                    <a:lstStyle/>
                    <a:p>
                      <a:endParaRPr lang="it-IT"/>
                    </a:p>
                  </a:txBody>
                  <a:tcPr/>
                </a:tc>
              </a:tr>
              <a:tr h="377100">
                <a:tc>
                  <a:txBody>
                    <a:bodyPr/>
                    <a:lstStyle/>
                    <a:p>
                      <a:pPr algn="ctr">
                        <a:lnSpc>
                          <a:spcPct val="115000"/>
                        </a:lnSpc>
                        <a:spcAft>
                          <a:spcPts val="0"/>
                        </a:spcAft>
                      </a:pPr>
                      <a:r>
                        <a:rPr lang="it-IT" sz="1600" kern="1200" dirty="0">
                          <a:solidFill>
                            <a:schemeClr val="bg1"/>
                          </a:solidFill>
                          <a:latin typeface="+mn-lt"/>
                          <a:ea typeface="+mn-ea"/>
                          <a:cs typeface="+mn-cs"/>
                        </a:rPr>
                        <a:t> </a:t>
                      </a:r>
                    </a:p>
                  </a:txBody>
                  <a:tcPr marL="44450" marR="44450" marT="0" marB="0" anchor="ctr"/>
                </a:tc>
                <a:tc>
                  <a:txBody>
                    <a:bodyPr/>
                    <a:lstStyle/>
                    <a:p>
                      <a:pPr algn="ctr">
                        <a:lnSpc>
                          <a:spcPct val="115000"/>
                        </a:lnSpc>
                        <a:spcAft>
                          <a:spcPts val="0"/>
                        </a:spcAft>
                      </a:pPr>
                      <a:r>
                        <a:rPr lang="it-IT" sz="1600" b="1" kern="1200" dirty="0" smtClean="0">
                          <a:solidFill>
                            <a:schemeClr val="dk1"/>
                          </a:solidFill>
                          <a:latin typeface="+mn-lt"/>
                          <a:ea typeface="+mn-ea"/>
                          <a:cs typeface="+mn-cs"/>
                        </a:rPr>
                        <a:t>Area Metropolitana (%).</a:t>
                      </a:r>
                      <a:endParaRPr lang="it-IT" sz="1600" b="1" kern="1200" dirty="0">
                        <a:solidFill>
                          <a:schemeClr val="dk1"/>
                        </a:solidFill>
                        <a:latin typeface="+mn-lt"/>
                        <a:ea typeface="+mn-ea"/>
                        <a:cs typeface="+mn-cs"/>
                      </a:endParaRPr>
                    </a:p>
                  </a:txBody>
                  <a:tcPr marL="44450" marR="44450" marT="0" marB="0" anchor="ctr">
                    <a:solidFill>
                      <a:schemeClr val="accent1">
                        <a:lumMod val="20000"/>
                        <a:lumOff val="80000"/>
                      </a:schemeClr>
                    </a:solidFill>
                  </a:tcPr>
                </a:tc>
                <a:tc>
                  <a:txBody>
                    <a:bodyPr/>
                    <a:lstStyle/>
                    <a:p>
                      <a:pPr algn="ctr">
                        <a:lnSpc>
                          <a:spcPct val="115000"/>
                        </a:lnSpc>
                        <a:spcAft>
                          <a:spcPts val="0"/>
                        </a:spcAft>
                      </a:pPr>
                      <a:r>
                        <a:rPr lang="it-IT" sz="1600" b="1" kern="1200" dirty="0" smtClean="0">
                          <a:solidFill>
                            <a:schemeClr val="dk1"/>
                          </a:solidFill>
                          <a:latin typeface="+mn-lt"/>
                          <a:ea typeface="+mn-ea"/>
                          <a:cs typeface="+mn-cs"/>
                        </a:rPr>
                        <a:t>Prato  (%)</a:t>
                      </a:r>
                      <a:endParaRPr lang="it-IT" sz="1600" b="1" kern="1200" dirty="0">
                        <a:solidFill>
                          <a:schemeClr val="dk1"/>
                        </a:solidFill>
                        <a:latin typeface="+mn-lt"/>
                        <a:ea typeface="+mn-ea"/>
                        <a:cs typeface="+mn-cs"/>
                      </a:endParaRPr>
                    </a:p>
                  </a:txBody>
                  <a:tcPr marL="44450" marR="44450" marT="0" marB="0" anchor="ctr">
                    <a:solidFill>
                      <a:schemeClr val="accent1">
                        <a:lumMod val="20000"/>
                        <a:lumOff val="80000"/>
                      </a:schemeClr>
                    </a:solidFill>
                  </a:tcPr>
                </a:tc>
              </a:tr>
              <a:tr h="395455">
                <a:tc>
                  <a:txBody>
                    <a:bodyPr/>
                    <a:lstStyle/>
                    <a:p>
                      <a:pPr>
                        <a:lnSpc>
                          <a:spcPct val="115000"/>
                        </a:lnSpc>
                        <a:spcAft>
                          <a:spcPts val="0"/>
                        </a:spcAft>
                      </a:pPr>
                      <a:r>
                        <a:rPr lang="it-IT" sz="1600" b="1" kern="1200" dirty="0">
                          <a:solidFill>
                            <a:schemeClr val="bg1"/>
                          </a:solidFill>
                          <a:latin typeface="+mn-lt"/>
                          <a:ea typeface="+mn-ea"/>
                          <a:cs typeface="+mn-cs"/>
                        </a:rPr>
                        <a:t>fino a 50 mila </a:t>
                      </a:r>
                    </a:p>
                  </a:txBody>
                  <a:tcPr marL="44450" marR="44450" marT="0" marB="0" anchor="ctr"/>
                </a:tc>
                <a:tc>
                  <a:txBody>
                    <a:bodyPr/>
                    <a:lstStyle/>
                    <a:p>
                      <a:pPr algn="ctr">
                        <a:lnSpc>
                          <a:spcPct val="115000"/>
                        </a:lnSpc>
                        <a:spcAft>
                          <a:spcPts val="0"/>
                        </a:spcAft>
                      </a:pPr>
                      <a:r>
                        <a:rPr lang="it-IT" sz="1600" kern="1200" dirty="0" smtClean="0">
                          <a:solidFill>
                            <a:schemeClr val="dk1"/>
                          </a:solidFill>
                          <a:latin typeface="+mn-lt"/>
                          <a:ea typeface="+mn-ea"/>
                          <a:cs typeface="+mn-cs"/>
                        </a:rPr>
                        <a:t>7,9</a:t>
                      </a:r>
                      <a:endParaRPr lang="it-IT" sz="1600" kern="1200" dirty="0">
                        <a:solidFill>
                          <a:schemeClr val="dk1"/>
                        </a:solidFill>
                        <a:latin typeface="+mn-lt"/>
                        <a:ea typeface="+mn-ea"/>
                        <a:cs typeface="+mn-cs"/>
                      </a:endParaRPr>
                    </a:p>
                  </a:txBody>
                  <a:tcPr marL="44450" marR="44450" marT="0" marB="0" anchor="ctr">
                    <a:solidFill>
                      <a:schemeClr val="accent1">
                        <a:lumMod val="20000"/>
                        <a:lumOff val="80000"/>
                      </a:schemeClr>
                    </a:solidFill>
                  </a:tcPr>
                </a:tc>
                <a:tc>
                  <a:txBody>
                    <a:bodyPr/>
                    <a:lstStyle/>
                    <a:p>
                      <a:pPr algn="ctr"/>
                      <a:r>
                        <a:rPr lang="it-IT" sz="1600" kern="1200" dirty="0" smtClean="0">
                          <a:solidFill>
                            <a:schemeClr val="dk1"/>
                          </a:solidFill>
                          <a:latin typeface="+mn-lt"/>
                          <a:ea typeface="+mn-ea"/>
                          <a:cs typeface="+mn-cs"/>
                        </a:rPr>
                        <a:t>14,6</a:t>
                      </a:r>
                      <a:endParaRPr lang="it-IT" sz="1600" kern="1200" dirty="0">
                        <a:solidFill>
                          <a:schemeClr val="dk1"/>
                        </a:solidFill>
                        <a:latin typeface="+mn-lt"/>
                        <a:ea typeface="+mn-ea"/>
                        <a:cs typeface="+mn-cs"/>
                      </a:endParaRPr>
                    </a:p>
                  </a:txBody>
                  <a:tcPr marL="44450" marR="44450" marT="0" marB="0" anchor="ctr">
                    <a:solidFill>
                      <a:schemeClr val="accent1">
                        <a:lumMod val="20000"/>
                        <a:lumOff val="80000"/>
                      </a:schemeClr>
                    </a:solidFill>
                  </a:tcPr>
                </a:tc>
              </a:tr>
              <a:tr h="383592">
                <a:tc>
                  <a:txBody>
                    <a:bodyPr/>
                    <a:lstStyle/>
                    <a:p>
                      <a:pPr>
                        <a:lnSpc>
                          <a:spcPct val="115000"/>
                        </a:lnSpc>
                        <a:spcAft>
                          <a:spcPts val="0"/>
                        </a:spcAft>
                      </a:pPr>
                      <a:r>
                        <a:rPr lang="it-IT" sz="1600" b="1" kern="1200" dirty="0">
                          <a:solidFill>
                            <a:schemeClr val="bg1"/>
                          </a:solidFill>
                          <a:latin typeface="+mn-lt"/>
                          <a:ea typeface="+mn-ea"/>
                          <a:cs typeface="+mn-cs"/>
                        </a:rPr>
                        <a:t>da 50 mila a </a:t>
                      </a:r>
                      <a:r>
                        <a:rPr lang="it-IT" sz="1600" b="1" kern="1200" dirty="0" smtClean="0">
                          <a:solidFill>
                            <a:schemeClr val="bg1"/>
                          </a:solidFill>
                          <a:latin typeface="+mn-lt"/>
                          <a:ea typeface="+mn-ea"/>
                          <a:cs typeface="+mn-cs"/>
                        </a:rPr>
                        <a:t>200 </a:t>
                      </a:r>
                      <a:r>
                        <a:rPr lang="it-IT" sz="1600" b="1" kern="1200" dirty="0">
                          <a:solidFill>
                            <a:schemeClr val="bg1"/>
                          </a:solidFill>
                          <a:latin typeface="+mn-lt"/>
                          <a:ea typeface="+mn-ea"/>
                          <a:cs typeface="+mn-cs"/>
                        </a:rPr>
                        <a:t>mila </a:t>
                      </a:r>
                    </a:p>
                  </a:txBody>
                  <a:tcPr marL="44450" marR="44450" marT="0" marB="0" anchor="ctr"/>
                </a:tc>
                <a:tc>
                  <a:txBody>
                    <a:bodyPr/>
                    <a:lstStyle/>
                    <a:p>
                      <a:pPr algn="ctr">
                        <a:lnSpc>
                          <a:spcPct val="115000"/>
                        </a:lnSpc>
                        <a:spcAft>
                          <a:spcPts val="0"/>
                        </a:spcAft>
                      </a:pPr>
                      <a:r>
                        <a:rPr lang="it-IT" sz="1600" kern="1200" dirty="0" smtClean="0">
                          <a:solidFill>
                            <a:schemeClr val="dk1"/>
                          </a:solidFill>
                          <a:latin typeface="+mn-lt"/>
                          <a:ea typeface="+mn-ea"/>
                          <a:cs typeface="+mn-cs"/>
                        </a:rPr>
                        <a:t>20,8</a:t>
                      </a:r>
                      <a:endParaRPr lang="it-IT" sz="1600" kern="1200" dirty="0">
                        <a:solidFill>
                          <a:schemeClr val="dk1"/>
                        </a:solidFill>
                        <a:latin typeface="+mn-lt"/>
                        <a:ea typeface="+mn-ea"/>
                        <a:cs typeface="+mn-cs"/>
                      </a:endParaRPr>
                    </a:p>
                  </a:txBody>
                  <a:tcPr marL="44450" marR="44450" marT="0" marB="0" anchor="ctr">
                    <a:solidFill>
                      <a:schemeClr val="accent1">
                        <a:lumMod val="20000"/>
                        <a:lumOff val="80000"/>
                      </a:schemeClr>
                    </a:solidFill>
                  </a:tcPr>
                </a:tc>
                <a:tc>
                  <a:txBody>
                    <a:bodyPr/>
                    <a:lstStyle/>
                    <a:p>
                      <a:pPr algn="ctr"/>
                      <a:r>
                        <a:rPr lang="it-IT" sz="1600" kern="1200" dirty="0" smtClean="0">
                          <a:solidFill>
                            <a:schemeClr val="dk1"/>
                          </a:solidFill>
                          <a:latin typeface="+mn-lt"/>
                          <a:ea typeface="+mn-ea"/>
                          <a:cs typeface="+mn-cs"/>
                        </a:rPr>
                        <a:t>24,4</a:t>
                      </a:r>
                      <a:endParaRPr lang="it-IT" sz="1600" kern="1200" dirty="0">
                        <a:solidFill>
                          <a:schemeClr val="dk1"/>
                        </a:solidFill>
                        <a:latin typeface="+mn-lt"/>
                        <a:ea typeface="+mn-ea"/>
                        <a:cs typeface="+mn-cs"/>
                      </a:endParaRPr>
                    </a:p>
                  </a:txBody>
                  <a:tcPr marL="44450" marR="44450" marT="0" marB="0" anchor="ctr">
                    <a:solidFill>
                      <a:schemeClr val="accent1">
                        <a:lumMod val="20000"/>
                        <a:lumOff val="80000"/>
                      </a:schemeClr>
                    </a:solidFill>
                  </a:tcPr>
                </a:tc>
              </a:tr>
              <a:tr h="377001">
                <a:tc>
                  <a:txBody>
                    <a:bodyPr/>
                    <a:lstStyle/>
                    <a:p>
                      <a:pPr>
                        <a:lnSpc>
                          <a:spcPct val="115000"/>
                        </a:lnSpc>
                        <a:spcAft>
                          <a:spcPts val="0"/>
                        </a:spcAft>
                      </a:pPr>
                      <a:r>
                        <a:rPr lang="it-IT" sz="1600" b="1" kern="1200" dirty="0">
                          <a:solidFill>
                            <a:schemeClr val="bg1"/>
                          </a:solidFill>
                          <a:latin typeface="+mn-lt"/>
                          <a:ea typeface="+mn-ea"/>
                          <a:cs typeface="+mn-cs"/>
                        </a:rPr>
                        <a:t>da 200 mila a 500 mila </a:t>
                      </a:r>
                    </a:p>
                  </a:txBody>
                  <a:tcPr marL="44450" marR="44450" marT="0" marB="0" anchor="ctr"/>
                </a:tc>
                <a:tc>
                  <a:txBody>
                    <a:bodyPr/>
                    <a:lstStyle/>
                    <a:p>
                      <a:pPr algn="ctr">
                        <a:lnSpc>
                          <a:spcPct val="115000"/>
                        </a:lnSpc>
                        <a:spcAft>
                          <a:spcPts val="0"/>
                        </a:spcAft>
                      </a:pPr>
                      <a:r>
                        <a:rPr lang="it-IT" sz="1600" kern="1200" dirty="0" smtClean="0">
                          <a:solidFill>
                            <a:schemeClr val="dk1"/>
                          </a:solidFill>
                          <a:latin typeface="+mn-lt"/>
                          <a:ea typeface="+mn-ea"/>
                          <a:cs typeface="+mn-cs"/>
                        </a:rPr>
                        <a:t>29,7</a:t>
                      </a:r>
                      <a:endParaRPr lang="it-IT" sz="1600" kern="1200" dirty="0">
                        <a:solidFill>
                          <a:schemeClr val="dk1"/>
                        </a:solidFill>
                        <a:latin typeface="+mn-lt"/>
                        <a:ea typeface="+mn-ea"/>
                        <a:cs typeface="+mn-cs"/>
                      </a:endParaRPr>
                    </a:p>
                  </a:txBody>
                  <a:tcPr marL="44450" marR="44450" marT="0" marB="0" anchor="ctr">
                    <a:solidFill>
                      <a:schemeClr val="accent1">
                        <a:lumMod val="20000"/>
                        <a:lumOff val="80000"/>
                      </a:schemeClr>
                    </a:solidFill>
                  </a:tcPr>
                </a:tc>
                <a:tc>
                  <a:txBody>
                    <a:bodyPr/>
                    <a:lstStyle/>
                    <a:p>
                      <a:pPr algn="ctr"/>
                      <a:r>
                        <a:rPr lang="it-IT" sz="1600" kern="1200" dirty="0" smtClean="0">
                          <a:solidFill>
                            <a:schemeClr val="dk1"/>
                          </a:solidFill>
                          <a:latin typeface="+mn-lt"/>
                          <a:ea typeface="+mn-ea"/>
                          <a:cs typeface="+mn-cs"/>
                        </a:rPr>
                        <a:t>24,4</a:t>
                      </a:r>
                      <a:endParaRPr lang="it-IT" sz="1600" kern="1200" dirty="0">
                        <a:solidFill>
                          <a:schemeClr val="dk1"/>
                        </a:solidFill>
                        <a:latin typeface="+mn-lt"/>
                        <a:ea typeface="+mn-ea"/>
                        <a:cs typeface="+mn-cs"/>
                      </a:endParaRPr>
                    </a:p>
                  </a:txBody>
                  <a:tcPr marL="44450" marR="44450" marT="0" marB="0" anchor="ctr">
                    <a:solidFill>
                      <a:schemeClr val="accent1">
                        <a:lumMod val="20000"/>
                        <a:lumOff val="80000"/>
                      </a:schemeClr>
                    </a:solidFill>
                  </a:tcPr>
                </a:tc>
              </a:tr>
              <a:tr h="369092">
                <a:tc>
                  <a:txBody>
                    <a:bodyPr/>
                    <a:lstStyle/>
                    <a:p>
                      <a:pPr>
                        <a:lnSpc>
                          <a:spcPct val="115000"/>
                        </a:lnSpc>
                        <a:spcAft>
                          <a:spcPts val="0"/>
                        </a:spcAft>
                      </a:pPr>
                      <a:r>
                        <a:rPr lang="it-IT" sz="1600" b="1" kern="1200" dirty="0">
                          <a:solidFill>
                            <a:schemeClr val="bg1"/>
                          </a:solidFill>
                          <a:latin typeface="+mn-lt"/>
                          <a:ea typeface="+mn-ea"/>
                          <a:cs typeface="+mn-cs"/>
                        </a:rPr>
                        <a:t>da 500 mila a 1 milione</a:t>
                      </a:r>
                    </a:p>
                  </a:txBody>
                  <a:tcPr marL="44450" marR="44450" marT="0" marB="0" anchor="ctr"/>
                </a:tc>
                <a:tc>
                  <a:txBody>
                    <a:bodyPr/>
                    <a:lstStyle/>
                    <a:p>
                      <a:pPr algn="ctr">
                        <a:lnSpc>
                          <a:spcPct val="115000"/>
                        </a:lnSpc>
                        <a:spcAft>
                          <a:spcPts val="0"/>
                        </a:spcAft>
                      </a:pPr>
                      <a:r>
                        <a:rPr lang="it-IT" sz="1600" kern="1200" dirty="0" smtClean="0">
                          <a:solidFill>
                            <a:schemeClr val="dk1"/>
                          </a:solidFill>
                          <a:latin typeface="+mn-lt"/>
                          <a:ea typeface="+mn-ea"/>
                          <a:cs typeface="+mn-cs"/>
                        </a:rPr>
                        <a:t>14,9</a:t>
                      </a:r>
                      <a:endParaRPr lang="it-IT" sz="1600" kern="1200" dirty="0">
                        <a:solidFill>
                          <a:schemeClr val="dk1"/>
                        </a:solidFill>
                        <a:latin typeface="+mn-lt"/>
                        <a:ea typeface="+mn-ea"/>
                        <a:cs typeface="+mn-cs"/>
                      </a:endParaRPr>
                    </a:p>
                  </a:txBody>
                  <a:tcPr marL="44450" marR="44450" marT="0" marB="0" anchor="ctr">
                    <a:solidFill>
                      <a:schemeClr val="accent1">
                        <a:lumMod val="20000"/>
                        <a:lumOff val="80000"/>
                      </a:schemeClr>
                    </a:solidFill>
                  </a:tcPr>
                </a:tc>
                <a:tc>
                  <a:txBody>
                    <a:bodyPr/>
                    <a:lstStyle/>
                    <a:p>
                      <a:pPr algn="ctr"/>
                      <a:r>
                        <a:rPr lang="it-IT" sz="1600" kern="1200" dirty="0" smtClean="0">
                          <a:solidFill>
                            <a:schemeClr val="dk1"/>
                          </a:solidFill>
                          <a:latin typeface="+mn-lt"/>
                          <a:ea typeface="+mn-ea"/>
                          <a:cs typeface="+mn-cs"/>
                        </a:rPr>
                        <a:t>7,3</a:t>
                      </a:r>
                      <a:endParaRPr lang="it-IT" sz="1600" kern="1200" dirty="0">
                        <a:solidFill>
                          <a:schemeClr val="dk1"/>
                        </a:solidFill>
                        <a:latin typeface="+mn-lt"/>
                        <a:ea typeface="+mn-ea"/>
                        <a:cs typeface="+mn-cs"/>
                      </a:endParaRPr>
                    </a:p>
                  </a:txBody>
                  <a:tcPr marL="44450" marR="44450" marT="0" marB="0" anchor="ctr">
                    <a:solidFill>
                      <a:schemeClr val="accent1">
                        <a:lumMod val="20000"/>
                        <a:lumOff val="80000"/>
                      </a:schemeClr>
                    </a:solidFill>
                  </a:tcPr>
                </a:tc>
              </a:tr>
              <a:tr h="369092">
                <a:tc>
                  <a:txBody>
                    <a:bodyPr/>
                    <a:lstStyle/>
                    <a:p>
                      <a:pPr>
                        <a:lnSpc>
                          <a:spcPct val="115000"/>
                        </a:lnSpc>
                        <a:spcAft>
                          <a:spcPts val="0"/>
                        </a:spcAft>
                      </a:pPr>
                      <a:r>
                        <a:rPr lang="it-IT" sz="1600" b="1" kern="1200" dirty="0" smtClean="0">
                          <a:solidFill>
                            <a:schemeClr val="bg1"/>
                          </a:solidFill>
                          <a:latin typeface="+mn-lt"/>
                          <a:ea typeface="+mn-ea"/>
                          <a:cs typeface="+mn-cs"/>
                        </a:rPr>
                        <a:t>Oltre il milione</a:t>
                      </a:r>
                      <a:endParaRPr lang="it-IT" sz="1600" b="1" kern="1200" dirty="0">
                        <a:solidFill>
                          <a:schemeClr val="bg1"/>
                        </a:solidFill>
                        <a:latin typeface="+mn-lt"/>
                        <a:ea typeface="+mn-ea"/>
                        <a:cs typeface="+mn-cs"/>
                      </a:endParaRPr>
                    </a:p>
                  </a:txBody>
                  <a:tcPr marL="44450" marR="44450" marT="0" marB="0" anchor="ctr"/>
                </a:tc>
                <a:tc>
                  <a:txBody>
                    <a:bodyPr/>
                    <a:lstStyle/>
                    <a:p>
                      <a:pPr algn="ctr">
                        <a:lnSpc>
                          <a:spcPct val="115000"/>
                        </a:lnSpc>
                        <a:spcAft>
                          <a:spcPts val="0"/>
                        </a:spcAft>
                      </a:pPr>
                      <a:r>
                        <a:rPr lang="it-IT" sz="1600" kern="1200" dirty="0" smtClean="0">
                          <a:solidFill>
                            <a:schemeClr val="dk1"/>
                          </a:solidFill>
                          <a:latin typeface="+mn-lt"/>
                          <a:ea typeface="+mn-ea"/>
                          <a:cs typeface="+mn-cs"/>
                        </a:rPr>
                        <a:t>21,8</a:t>
                      </a:r>
                      <a:endParaRPr lang="it-IT" sz="1600" kern="1200" dirty="0">
                        <a:solidFill>
                          <a:schemeClr val="dk1"/>
                        </a:solidFill>
                        <a:latin typeface="+mn-lt"/>
                        <a:ea typeface="+mn-ea"/>
                        <a:cs typeface="+mn-cs"/>
                      </a:endParaRPr>
                    </a:p>
                  </a:txBody>
                  <a:tcPr marL="44450" marR="44450" marT="0" marB="0" anchor="ctr">
                    <a:solidFill>
                      <a:schemeClr val="accent1">
                        <a:lumMod val="20000"/>
                        <a:lumOff val="80000"/>
                      </a:schemeClr>
                    </a:solidFill>
                  </a:tcPr>
                </a:tc>
                <a:tc>
                  <a:txBody>
                    <a:bodyPr/>
                    <a:lstStyle/>
                    <a:p>
                      <a:pPr algn="ctr"/>
                      <a:r>
                        <a:rPr lang="it-IT" sz="1600" kern="1200" dirty="0" smtClean="0">
                          <a:solidFill>
                            <a:schemeClr val="dk1"/>
                          </a:solidFill>
                          <a:latin typeface="+mn-lt"/>
                          <a:ea typeface="+mn-ea"/>
                          <a:cs typeface="+mn-cs"/>
                        </a:rPr>
                        <a:t>24,4</a:t>
                      </a:r>
                      <a:endParaRPr lang="it-IT" sz="1600" kern="1200" dirty="0">
                        <a:solidFill>
                          <a:schemeClr val="dk1"/>
                        </a:solidFill>
                        <a:latin typeface="+mn-lt"/>
                        <a:ea typeface="+mn-ea"/>
                        <a:cs typeface="+mn-cs"/>
                      </a:endParaRPr>
                    </a:p>
                  </a:txBody>
                  <a:tcPr marL="44450" marR="44450" marT="0" marB="0" anchor="ctr">
                    <a:solidFill>
                      <a:schemeClr val="accent1">
                        <a:lumMod val="20000"/>
                        <a:lumOff val="80000"/>
                      </a:schemeClr>
                    </a:solidFill>
                  </a:tcPr>
                </a:tc>
              </a:tr>
              <a:tr h="369092">
                <a:tc>
                  <a:txBody>
                    <a:bodyPr/>
                    <a:lstStyle/>
                    <a:p>
                      <a:pPr>
                        <a:lnSpc>
                          <a:spcPct val="115000"/>
                        </a:lnSpc>
                        <a:spcAft>
                          <a:spcPts val="0"/>
                        </a:spcAft>
                      </a:pPr>
                      <a:r>
                        <a:rPr lang="it-IT" sz="1600" b="1" kern="1200" dirty="0" smtClean="0">
                          <a:solidFill>
                            <a:schemeClr val="bg1"/>
                          </a:solidFill>
                          <a:latin typeface="+mn-lt"/>
                          <a:ea typeface="+mn-ea"/>
                          <a:cs typeface="+mn-cs"/>
                        </a:rPr>
                        <a:t>Non risponde</a:t>
                      </a:r>
                      <a:endParaRPr lang="it-IT" sz="1600" b="1" kern="1200" dirty="0">
                        <a:solidFill>
                          <a:schemeClr val="bg1"/>
                        </a:solidFill>
                        <a:latin typeface="+mn-lt"/>
                        <a:ea typeface="+mn-ea"/>
                        <a:cs typeface="+mn-cs"/>
                      </a:endParaRPr>
                    </a:p>
                  </a:txBody>
                  <a:tcPr marL="44450" marR="44450" marT="0" marB="0" anchor="ctr"/>
                </a:tc>
                <a:tc>
                  <a:txBody>
                    <a:bodyPr/>
                    <a:lstStyle/>
                    <a:p>
                      <a:pPr algn="ctr">
                        <a:lnSpc>
                          <a:spcPct val="115000"/>
                        </a:lnSpc>
                        <a:spcAft>
                          <a:spcPts val="0"/>
                        </a:spcAft>
                      </a:pPr>
                      <a:r>
                        <a:rPr lang="it-IT" sz="1600" kern="1200" dirty="0" smtClean="0">
                          <a:solidFill>
                            <a:schemeClr val="dk1"/>
                          </a:solidFill>
                          <a:latin typeface="+mn-lt"/>
                          <a:ea typeface="+mn-ea"/>
                          <a:cs typeface="+mn-cs"/>
                        </a:rPr>
                        <a:t>4,9</a:t>
                      </a:r>
                      <a:endParaRPr lang="it-IT" sz="1600" kern="1200" dirty="0">
                        <a:solidFill>
                          <a:schemeClr val="dk1"/>
                        </a:solidFill>
                        <a:latin typeface="+mn-lt"/>
                        <a:ea typeface="+mn-ea"/>
                        <a:cs typeface="+mn-cs"/>
                      </a:endParaRPr>
                    </a:p>
                  </a:txBody>
                  <a:tcPr marL="44450" marR="44450" marT="0" marB="0" anchor="ctr">
                    <a:solidFill>
                      <a:schemeClr val="accent1">
                        <a:lumMod val="20000"/>
                        <a:lumOff val="80000"/>
                      </a:schemeClr>
                    </a:solidFill>
                  </a:tcPr>
                </a:tc>
                <a:tc>
                  <a:txBody>
                    <a:bodyPr/>
                    <a:lstStyle/>
                    <a:p>
                      <a:pPr algn="ctr"/>
                      <a:r>
                        <a:rPr lang="it-IT" sz="1600" kern="1200" dirty="0" smtClean="0">
                          <a:solidFill>
                            <a:schemeClr val="dk1"/>
                          </a:solidFill>
                          <a:latin typeface="+mn-lt"/>
                          <a:ea typeface="+mn-ea"/>
                          <a:cs typeface="+mn-cs"/>
                        </a:rPr>
                        <a:t>4,9</a:t>
                      </a:r>
                      <a:endParaRPr lang="it-IT" sz="1600" kern="1200" dirty="0">
                        <a:solidFill>
                          <a:schemeClr val="dk1"/>
                        </a:solidFill>
                        <a:latin typeface="+mn-lt"/>
                        <a:ea typeface="+mn-ea"/>
                        <a:cs typeface="+mn-cs"/>
                      </a:endParaRPr>
                    </a:p>
                  </a:txBody>
                  <a:tcPr marL="44450" marR="44450" marT="0" marB="0" anchor="ctr">
                    <a:solidFill>
                      <a:schemeClr val="accent1">
                        <a:lumMod val="20000"/>
                        <a:lumOff val="80000"/>
                      </a:schemeClr>
                    </a:solidFill>
                  </a:tcPr>
                </a:tc>
              </a:tr>
            </a:tbl>
          </a:graphicData>
        </a:graphic>
      </p:graphicFrame>
      <p:graphicFrame>
        <p:nvGraphicFramePr>
          <p:cNvPr id="14" name="Tabella 13"/>
          <p:cNvGraphicFramePr>
            <a:graphicFrameLocks noGrp="1"/>
          </p:cNvGraphicFramePr>
          <p:nvPr>
            <p:extLst>
              <p:ext uri="{D42A27DB-BD31-4B8C-83A1-F6EECF244321}">
                <p14:modId xmlns:p14="http://schemas.microsoft.com/office/powerpoint/2010/main" val="2613443861"/>
              </p:ext>
            </p:extLst>
          </p:nvPr>
        </p:nvGraphicFramePr>
        <p:xfrm>
          <a:off x="457200" y="4548135"/>
          <a:ext cx="8454221" cy="2160247"/>
        </p:xfrm>
        <a:graphic>
          <a:graphicData uri="http://schemas.openxmlformats.org/drawingml/2006/table">
            <a:tbl>
              <a:tblPr firstRow="1" firstCol="1" bandRow="1" bandCol="1">
                <a:tableStyleId>{F5AB1C69-6EDB-4FF4-983F-18BD219EF322}</a:tableStyleId>
              </a:tblPr>
              <a:tblGrid>
                <a:gridCol w="4293645"/>
                <a:gridCol w="2388479"/>
                <a:gridCol w="1772097"/>
              </a:tblGrid>
              <a:tr h="151893">
                <a:tc gridSpan="3">
                  <a:txBody>
                    <a:bodyPr/>
                    <a:lstStyle/>
                    <a:p>
                      <a:pPr>
                        <a:lnSpc>
                          <a:spcPct val="115000"/>
                        </a:lnSpc>
                        <a:spcAft>
                          <a:spcPts val="0"/>
                        </a:spcAft>
                      </a:pPr>
                      <a:r>
                        <a:rPr lang="it-IT" sz="1600" kern="1200" dirty="0" smtClean="0"/>
                        <a:t>Percezione</a:t>
                      </a:r>
                      <a:r>
                        <a:rPr lang="it-IT" sz="1600" kern="1200" baseline="0" dirty="0" smtClean="0"/>
                        <a:t> del fatturato – Prato e (Area Metropolitana)</a:t>
                      </a:r>
                      <a:endParaRPr lang="it-IT" sz="1600" kern="1200" dirty="0">
                        <a:solidFill>
                          <a:schemeClr val="bg1"/>
                        </a:solidFill>
                        <a:latin typeface="+mn-lt"/>
                        <a:ea typeface="+mn-ea"/>
                        <a:cs typeface="+mn-cs"/>
                      </a:endParaRPr>
                    </a:p>
                  </a:txBody>
                  <a:tcPr marL="44450" marR="44450" marT="0" marB="0" anchor="ctr"/>
                </a:tc>
                <a:tc hMerge="1">
                  <a:txBody>
                    <a:bodyPr/>
                    <a:lstStyle/>
                    <a:p>
                      <a:endParaRPr lang="it-IT"/>
                    </a:p>
                  </a:txBody>
                  <a:tcPr/>
                </a:tc>
                <a:tc hMerge="1">
                  <a:txBody>
                    <a:bodyPr/>
                    <a:lstStyle/>
                    <a:p>
                      <a:endParaRPr lang="it-IT"/>
                    </a:p>
                  </a:txBody>
                  <a:tcPr/>
                </a:tc>
              </a:tr>
              <a:tr h="377100">
                <a:tc>
                  <a:txBody>
                    <a:bodyPr/>
                    <a:lstStyle/>
                    <a:p>
                      <a:pPr algn="ctr">
                        <a:lnSpc>
                          <a:spcPct val="115000"/>
                        </a:lnSpc>
                        <a:spcAft>
                          <a:spcPts val="0"/>
                        </a:spcAft>
                      </a:pPr>
                      <a:r>
                        <a:rPr lang="it-IT" sz="1600" kern="1200" dirty="0"/>
                        <a:t> </a:t>
                      </a:r>
                      <a:endParaRPr lang="it-IT" sz="1600" kern="1200" dirty="0">
                        <a:solidFill>
                          <a:schemeClr val="bg1"/>
                        </a:solidFill>
                        <a:latin typeface="+mn-lt"/>
                        <a:ea typeface="+mn-ea"/>
                        <a:cs typeface="+mn-cs"/>
                      </a:endParaRPr>
                    </a:p>
                  </a:txBody>
                  <a:tcPr marL="44450" marR="44450" marT="0" marB="0" anchor="ctr"/>
                </a:tc>
                <a:tc>
                  <a:txBody>
                    <a:bodyPr/>
                    <a:lstStyle/>
                    <a:p>
                      <a:pPr algn="ctr">
                        <a:lnSpc>
                          <a:spcPct val="115000"/>
                        </a:lnSpc>
                        <a:spcAft>
                          <a:spcPts val="0"/>
                        </a:spcAft>
                      </a:pPr>
                      <a:r>
                        <a:rPr lang="it-IT" sz="1600" b="1" kern="1200" dirty="0" smtClean="0"/>
                        <a:t>Rispetto al 2007</a:t>
                      </a:r>
                      <a:endParaRPr lang="it-IT" sz="1600" b="1" kern="1200" dirty="0">
                        <a:solidFill>
                          <a:schemeClr val="dk1"/>
                        </a:solidFill>
                        <a:latin typeface="+mn-lt"/>
                        <a:ea typeface="+mn-ea"/>
                        <a:cs typeface="+mn-cs"/>
                      </a:endParaRPr>
                    </a:p>
                  </a:txBody>
                  <a:tcPr marL="44450" marR="44450" marT="0" marB="0" anchor="ctr">
                    <a:solidFill>
                      <a:schemeClr val="accent3">
                        <a:lumMod val="20000"/>
                        <a:lumOff val="80000"/>
                      </a:schemeClr>
                    </a:solidFill>
                  </a:tcPr>
                </a:tc>
                <a:tc>
                  <a:txBody>
                    <a:bodyPr/>
                    <a:lstStyle/>
                    <a:p>
                      <a:pPr algn="ctr">
                        <a:lnSpc>
                          <a:spcPct val="115000"/>
                        </a:lnSpc>
                        <a:spcAft>
                          <a:spcPts val="0"/>
                        </a:spcAft>
                      </a:pPr>
                      <a:r>
                        <a:rPr lang="it-IT" sz="1600" b="1" kern="1200" dirty="0" smtClean="0"/>
                        <a:t>Per il 2013</a:t>
                      </a:r>
                      <a:endParaRPr lang="it-IT" sz="1600" b="1" kern="1200" dirty="0">
                        <a:solidFill>
                          <a:schemeClr val="dk1"/>
                        </a:solidFill>
                        <a:latin typeface="+mn-lt"/>
                        <a:ea typeface="+mn-ea"/>
                        <a:cs typeface="+mn-cs"/>
                      </a:endParaRPr>
                    </a:p>
                  </a:txBody>
                  <a:tcPr marL="44450" marR="44450" marT="0" marB="0" anchor="ctr">
                    <a:solidFill>
                      <a:schemeClr val="accent3">
                        <a:lumMod val="20000"/>
                        <a:lumOff val="80000"/>
                      </a:schemeClr>
                    </a:solidFill>
                  </a:tcPr>
                </a:tc>
              </a:tr>
              <a:tr h="395455">
                <a:tc>
                  <a:txBody>
                    <a:bodyPr/>
                    <a:lstStyle/>
                    <a:p>
                      <a:pPr>
                        <a:lnSpc>
                          <a:spcPct val="115000"/>
                        </a:lnSpc>
                        <a:spcAft>
                          <a:spcPts val="0"/>
                        </a:spcAft>
                      </a:pPr>
                      <a:r>
                        <a:rPr lang="it-IT" sz="1600" kern="1200" dirty="0" smtClean="0"/>
                        <a:t>In forte crescita o crescita</a:t>
                      </a:r>
                      <a:endParaRPr lang="it-IT" sz="1600" kern="1200" dirty="0">
                        <a:solidFill>
                          <a:schemeClr val="bg1"/>
                        </a:solidFill>
                        <a:latin typeface="+mn-lt"/>
                        <a:ea typeface="+mn-ea"/>
                        <a:cs typeface="+mn-cs"/>
                      </a:endParaRPr>
                    </a:p>
                  </a:txBody>
                  <a:tcPr marL="44450" marR="44450" marT="0" marB="0" anchor="ctr"/>
                </a:tc>
                <a:tc>
                  <a:txBody>
                    <a:bodyPr/>
                    <a:lstStyle/>
                    <a:p>
                      <a:pPr algn="ctr">
                        <a:lnSpc>
                          <a:spcPct val="115000"/>
                        </a:lnSpc>
                        <a:spcAft>
                          <a:spcPts val="0"/>
                        </a:spcAft>
                      </a:pPr>
                      <a:r>
                        <a:rPr lang="it-IT" sz="1600" kern="1200" dirty="0" smtClean="0"/>
                        <a:t>53,6 (45,5)</a:t>
                      </a:r>
                      <a:endParaRPr lang="it-IT" sz="1600" kern="1200" dirty="0">
                        <a:solidFill>
                          <a:schemeClr val="dk1"/>
                        </a:solidFill>
                        <a:latin typeface="+mn-lt"/>
                        <a:ea typeface="+mn-ea"/>
                        <a:cs typeface="+mn-cs"/>
                      </a:endParaRPr>
                    </a:p>
                  </a:txBody>
                  <a:tcPr marL="44450" marR="44450" marT="0" marB="0" anchor="ctr">
                    <a:solidFill>
                      <a:schemeClr val="accent3">
                        <a:lumMod val="20000"/>
                        <a:lumOff val="80000"/>
                      </a:schemeClr>
                    </a:solidFill>
                  </a:tcPr>
                </a:tc>
                <a:tc>
                  <a:txBody>
                    <a:bodyPr/>
                    <a:lstStyle/>
                    <a:p>
                      <a:pPr algn="ctr"/>
                      <a:r>
                        <a:rPr lang="it-IT" sz="1600" kern="1200" dirty="0" smtClean="0">
                          <a:solidFill>
                            <a:schemeClr val="dk1"/>
                          </a:solidFill>
                          <a:latin typeface="+mn-lt"/>
                          <a:ea typeface="+mn-ea"/>
                          <a:cs typeface="+mn-cs"/>
                        </a:rPr>
                        <a:t>48,8 (40,6)</a:t>
                      </a:r>
                      <a:endParaRPr lang="it-IT" sz="1600" kern="1200" dirty="0">
                        <a:solidFill>
                          <a:schemeClr val="dk1"/>
                        </a:solidFill>
                        <a:latin typeface="+mn-lt"/>
                        <a:ea typeface="+mn-ea"/>
                        <a:cs typeface="+mn-cs"/>
                      </a:endParaRPr>
                    </a:p>
                  </a:txBody>
                  <a:tcPr marL="44450" marR="44450" marT="0" marB="0" anchor="ctr">
                    <a:solidFill>
                      <a:schemeClr val="accent3">
                        <a:lumMod val="20000"/>
                        <a:lumOff val="80000"/>
                      </a:schemeClr>
                    </a:solidFill>
                  </a:tcPr>
                </a:tc>
              </a:tr>
              <a:tr h="369092">
                <a:tc>
                  <a:txBody>
                    <a:bodyPr/>
                    <a:lstStyle/>
                    <a:p>
                      <a:pPr>
                        <a:lnSpc>
                          <a:spcPct val="115000"/>
                        </a:lnSpc>
                        <a:spcAft>
                          <a:spcPts val="0"/>
                        </a:spcAft>
                      </a:pPr>
                      <a:r>
                        <a:rPr lang="it-IT" sz="1600" kern="1200" dirty="0" smtClean="0">
                          <a:solidFill>
                            <a:schemeClr val="bg1"/>
                          </a:solidFill>
                          <a:latin typeface="+mn-lt"/>
                          <a:ea typeface="+mn-ea"/>
                          <a:cs typeface="+mn-cs"/>
                        </a:rPr>
                        <a:t>Stabile</a:t>
                      </a:r>
                      <a:endParaRPr lang="it-IT" sz="1600" kern="1200" dirty="0">
                        <a:solidFill>
                          <a:schemeClr val="bg1"/>
                        </a:solidFill>
                        <a:latin typeface="+mn-lt"/>
                        <a:ea typeface="+mn-ea"/>
                        <a:cs typeface="+mn-cs"/>
                      </a:endParaRPr>
                    </a:p>
                  </a:txBody>
                  <a:tcPr marL="44450" marR="44450" marT="0" marB="0" anchor="ctr"/>
                </a:tc>
                <a:tc>
                  <a:txBody>
                    <a:bodyPr/>
                    <a:lstStyle/>
                    <a:p>
                      <a:pPr algn="ctr">
                        <a:lnSpc>
                          <a:spcPct val="115000"/>
                        </a:lnSpc>
                        <a:spcAft>
                          <a:spcPts val="0"/>
                        </a:spcAft>
                      </a:pPr>
                      <a:r>
                        <a:rPr lang="it-IT" sz="1600" kern="1200" dirty="0" smtClean="0">
                          <a:solidFill>
                            <a:schemeClr val="dk1"/>
                          </a:solidFill>
                          <a:latin typeface="+mn-lt"/>
                          <a:ea typeface="+mn-ea"/>
                          <a:cs typeface="+mn-cs"/>
                        </a:rPr>
                        <a:t>19,5 (31,7)</a:t>
                      </a:r>
                      <a:endParaRPr lang="it-IT" sz="1600" kern="1200" dirty="0">
                        <a:solidFill>
                          <a:schemeClr val="dk1"/>
                        </a:solidFill>
                        <a:latin typeface="+mn-lt"/>
                        <a:ea typeface="+mn-ea"/>
                        <a:cs typeface="+mn-cs"/>
                      </a:endParaRPr>
                    </a:p>
                  </a:txBody>
                  <a:tcPr marL="44450" marR="44450" marT="0" marB="0" anchor="ctr">
                    <a:solidFill>
                      <a:schemeClr val="accent3">
                        <a:lumMod val="20000"/>
                        <a:lumOff val="80000"/>
                      </a:schemeClr>
                    </a:solidFill>
                  </a:tcPr>
                </a:tc>
                <a:tc>
                  <a:txBody>
                    <a:bodyPr/>
                    <a:lstStyle/>
                    <a:p>
                      <a:pPr algn="ctr"/>
                      <a:r>
                        <a:rPr lang="it-IT" sz="1600" kern="1200" dirty="0" smtClean="0">
                          <a:solidFill>
                            <a:schemeClr val="dk1"/>
                          </a:solidFill>
                          <a:latin typeface="+mn-lt"/>
                          <a:ea typeface="+mn-ea"/>
                          <a:cs typeface="+mn-cs"/>
                        </a:rPr>
                        <a:t>26,8 (38,6)</a:t>
                      </a:r>
                      <a:endParaRPr lang="it-IT" sz="1600" kern="1200" dirty="0">
                        <a:solidFill>
                          <a:schemeClr val="dk1"/>
                        </a:solidFill>
                        <a:latin typeface="+mn-lt"/>
                        <a:ea typeface="+mn-ea"/>
                        <a:cs typeface="+mn-cs"/>
                      </a:endParaRPr>
                    </a:p>
                  </a:txBody>
                  <a:tcPr marL="44450" marR="44450" marT="0" marB="0" anchor="ctr">
                    <a:solidFill>
                      <a:schemeClr val="accent3">
                        <a:lumMod val="20000"/>
                        <a:lumOff val="80000"/>
                      </a:schemeClr>
                    </a:solidFill>
                  </a:tcPr>
                </a:tc>
              </a:tr>
              <a:tr h="369092">
                <a:tc>
                  <a:txBody>
                    <a:bodyPr/>
                    <a:lstStyle/>
                    <a:p>
                      <a:pPr>
                        <a:lnSpc>
                          <a:spcPct val="115000"/>
                        </a:lnSpc>
                        <a:spcAft>
                          <a:spcPts val="0"/>
                        </a:spcAft>
                      </a:pPr>
                      <a:r>
                        <a:rPr lang="it-IT" sz="1600" kern="1200" dirty="0" smtClean="0"/>
                        <a:t>In declino o forte declino</a:t>
                      </a:r>
                      <a:endParaRPr lang="it-IT" sz="1600" kern="1200" dirty="0">
                        <a:solidFill>
                          <a:schemeClr val="bg1"/>
                        </a:solidFill>
                        <a:latin typeface="+mn-lt"/>
                        <a:ea typeface="+mn-ea"/>
                        <a:cs typeface="+mn-cs"/>
                      </a:endParaRPr>
                    </a:p>
                  </a:txBody>
                  <a:tcPr marL="44450" marR="44450" marT="0" marB="0" anchor="ctr"/>
                </a:tc>
                <a:tc>
                  <a:txBody>
                    <a:bodyPr/>
                    <a:lstStyle/>
                    <a:p>
                      <a:pPr algn="ctr">
                        <a:lnSpc>
                          <a:spcPct val="115000"/>
                        </a:lnSpc>
                        <a:spcAft>
                          <a:spcPts val="0"/>
                        </a:spcAft>
                      </a:pPr>
                      <a:r>
                        <a:rPr lang="it-IT" sz="1600" kern="1200" dirty="0" smtClean="0">
                          <a:solidFill>
                            <a:schemeClr val="dk1"/>
                          </a:solidFill>
                          <a:latin typeface="+mn-lt"/>
                          <a:ea typeface="+mn-ea"/>
                          <a:cs typeface="+mn-cs"/>
                        </a:rPr>
                        <a:t>17,0 (13,9)</a:t>
                      </a:r>
                      <a:endParaRPr lang="it-IT" sz="1600" kern="1200" dirty="0">
                        <a:solidFill>
                          <a:schemeClr val="dk1"/>
                        </a:solidFill>
                        <a:latin typeface="+mn-lt"/>
                        <a:ea typeface="+mn-ea"/>
                        <a:cs typeface="+mn-cs"/>
                      </a:endParaRPr>
                    </a:p>
                  </a:txBody>
                  <a:tcPr marL="44450" marR="44450" marT="0" marB="0" anchor="ctr">
                    <a:solidFill>
                      <a:schemeClr val="accent3">
                        <a:lumMod val="20000"/>
                        <a:lumOff val="80000"/>
                      </a:schemeClr>
                    </a:solidFill>
                  </a:tcPr>
                </a:tc>
                <a:tc>
                  <a:txBody>
                    <a:bodyPr/>
                    <a:lstStyle/>
                    <a:p>
                      <a:pPr algn="ctr"/>
                      <a:r>
                        <a:rPr lang="it-IT" sz="1600" kern="1200" dirty="0" smtClean="0">
                          <a:solidFill>
                            <a:schemeClr val="dk1"/>
                          </a:solidFill>
                          <a:latin typeface="+mn-lt"/>
                          <a:ea typeface="+mn-ea"/>
                          <a:cs typeface="+mn-cs"/>
                        </a:rPr>
                        <a:t>21,9 (17,8)</a:t>
                      </a:r>
                      <a:endParaRPr lang="it-IT" sz="1600" kern="1200" dirty="0">
                        <a:solidFill>
                          <a:schemeClr val="dk1"/>
                        </a:solidFill>
                        <a:latin typeface="+mn-lt"/>
                        <a:ea typeface="+mn-ea"/>
                        <a:cs typeface="+mn-cs"/>
                      </a:endParaRPr>
                    </a:p>
                  </a:txBody>
                  <a:tcPr marL="44450" marR="44450" marT="0" marB="0" anchor="ctr">
                    <a:solidFill>
                      <a:schemeClr val="accent3">
                        <a:lumMod val="20000"/>
                        <a:lumOff val="80000"/>
                      </a:schemeClr>
                    </a:solidFill>
                  </a:tcPr>
                </a:tc>
              </a:tr>
              <a:tr h="369092">
                <a:tc>
                  <a:txBody>
                    <a:bodyPr/>
                    <a:lstStyle/>
                    <a:p>
                      <a:pPr>
                        <a:lnSpc>
                          <a:spcPct val="115000"/>
                        </a:lnSpc>
                        <a:spcAft>
                          <a:spcPts val="0"/>
                        </a:spcAft>
                      </a:pPr>
                      <a:r>
                        <a:rPr lang="it-IT" sz="1600" kern="1200" dirty="0"/>
                        <a:t>Non risponde</a:t>
                      </a:r>
                      <a:endParaRPr lang="it-IT" sz="1600" kern="1200" dirty="0">
                        <a:solidFill>
                          <a:schemeClr val="bg1"/>
                        </a:solidFill>
                        <a:latin typeface="+mn-lt"/>
                        <a:ea typeface="+mn-ea"/>
                        <a:cs typeface="+mn-cs"/>
                      </a:endParaRPr>
                    </a:p>
                  </a:txBody>
                  <a:tcPr marL="44450" marR="44450" marT="0" marB="0" anchor="ctr"/>
                </a:tc>
                <a:tc>
                  <a:txBody>
                    <a:bodyPr/>
                    <a:lstStyle/>
                    <a:p>
                      <a:pPr algn="ctr">
                        <a:lnSpc>
                          <a:spcPct val="115000"/>
                        </a:lnSpc>
                        <a:spcAft>
                          <a:spcPts val="0"/>
                        </a:spcAft>
                      </a:pPr>
                      <a:r>
                        <a:rPr lang="it-IT" sz="1600" kern="1200" dirty="0" smtClean="0">
                          <a:solidFill>
                            <a:schemeClr val="dk1"/>
                          </a:solidFill>
                          <a:latin typeface="+mn-lt"/>
                          <a:ea typeface="+mn-ea"/>
                          <a:cs typeface="+mn-cs"/>
                        </a:rPr>
                        <a:t>9,8 (8,9)</a:t>
                      </a:r>
                      <a:endParaRPr lang="it-IT" sz="1600" kern="1200" dirty="0">
                        <a:solidFill>
                          <a:schemeClr val="dk1"/>
                        </a:solidFill>
                        <a:latin typeface="+mn-lt"/>
                        <a:ea typeface="+mn-ea"/>
                        <a:cs typeface="+mn-cs"/>
                      </a:endParaRPr>
                    </a:p>
                  </a:txBody>
                  <a:tcPr marL="44450" marR="44450" marT="0" marB="0" anchor="ctr">
                    <a:solidFill>
                      <a:schemeClr val="accent3">
                        <a:lumMod val="20000"/>
                        <a:lumOff val="80000"/>
                      </a:schemeClr>
                    </a:solidFill>
                  </a:tcPr>
                </a:tc>
                <a:tc>
                  <a:txBody>
                    <a:bodyPr/>
                    <a:lstStyle/>
                    <a:p>
                      <a:pPr algn="ctr"/>
                      <a:r>
                        <a:rPr lang="it-IT" sz="1600" kern="1200" dirty="0" smtClean="0"/>
                        <a:t>2,4 (3,0)</a:t>
                      </a:r>
                      <a:endParaRPr lang="it-IT" sz="1600" kern="1200" dirty="0">
                        <a:solidFill>
                          <a:schemeClr val="dk1"/>
                        </a:solidFill>
                        <a:latin typeface="+mn-lt"/>
                        <a:ea typeface="+mn-ea"/>
                        <a:cs typeface="+mn-cs"/>
                      </a:endParaRPr>
                    </a:p>
                  </a:txBody>
                  <a:tcPr marL="44450" marR="44450" marT="0" marB="0" anchor="ctr">
                    <a:solidFill>
                      <a:schemeClr val="accent3">
                        <a:lumMod val="20000"/>
                        <a:lumOff val="80000"/>
                      </a:schemeClr>
                    </a:solidFill>
                  </a:tcPr>
                </a:tc>
              </a:tr>
            </a:tbl>
          </a:graphicData>
        </a:graphic>
      </p:graphicFrame>
      <p:sp>
        <p:nvSpPr>
          <p:cNvPr id="5" name="Ovale 4"/>
          <p:cNvSpPr/>
          <p:nvPr/>
        </p:nvSpPr>
        <p:spPr>
          <a:xfrm>
            <a:off x="7653400" y="2279735"/>
            <a:ext cx="889349" cy="764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Ovale 5"/>
          <p:cNvSpPr/>
          <p:nvPr/>
        </p:nvSpPr>
        <p:spPr>
          <a:xfrm>
            <a:off x="7653400" y="3695177"/>
            <a:ext cx="713985" cy="5908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p:cNvSpPr/>
          <p:nvPr/>
        </p:nvSpPr>
        <p:spPr>
          <a:xfrm>
            <a:off x="5248405" y="5135670"/>
            <a:ext cx="1415442" cy="5908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p:cNvSpPr/>
          <p:nvPr/>
        </p:nvSpPr>
        <p:spPr>
          <a:xfrm>
            <a:off x="5248405" y="5878881"/>
            <a:ext cx="1415442" cy="5908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p:cNvSpPr/>
          <p:nvPr/>
        </p:nvSpPr>
        <p:spPr>
          <a:xfrm>
            <a:off x="7302671" y="5135670"/>
            <a:ext cx="1415442" cy="5908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p:cNvSpPr/>
          <p:nvPr/>
        </p:nvSpPr>
        <p:spPr>
          <a:xfrm>
            <a:off x="7302671" y="5878881"/>
            <a:ext cx="1415442" cy="5908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8255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a:t>
            </a:r>
            <a:r>
              <a:rPr lang="it-IT" dirty="0" err="1"/>
              <a:t>survey</a:t>
            </a:r>
            <a:r>
              <a:rPr lang="it-IT" dirty="0"/>
              <a:t> </a:t>
            </a:r>
            <a:r>
              <a:rPr lang="it-IT" dirty="0" smtClean="0"/>
              <a:t>(4): </a:t>
            </a:r>
            <a:br>
              <a:rPr lang="it-IT" dirty="0" smtClean="0"/>
            </a:br>
            <a:r>
              <a:rPr lang="it-IT" dirty="0" smtClean="0">
                <a:solidFill>
                  <a:schemeClr val="accent1">
                    <a:lumMod val="60000"/>
                    <a:lumOff val="40000"/>
                  </a:schemeClr>
                </a:solidFill>
              </a:rPr>
              <a:t>Imprese </a:t>
            </a:r>
            <a:r>
              <a:rPr lang="it-IT" dirty="0" smtClean="0">
                <a:solidFill>
                  <a:schemeClr val="accent1">
                    <a:lumMod val="60000"/>
                    <a:lumOff val="40000"/>
                  </a:schemeClr>
                </a:solidFill>
              </a:rPr>
              <a:t>preda e imprese predatrici</a:t>
            </a:r>
            <a:endParaRPr lang="it-IT" dirty="0">
              <a:solidFill>
                <a:schemeClr val="accent1">
                  <a:lumMod val="60000"/>
                  <a:lumOff val="40000"/>
                </a:schemeClr>
              </a:solidFill>
            </a:endParaRPr>
          </a:p>
        </p:txBody>
      </p:sp>
      <p:graphicFrame>
        <p:nvGraphicFramePr>
          <p:cNvPr id="7" name="Tabella 6"/>
          <p:cNvGraphicFramePr>
            <a:graphicFrameLocks noGrp="1"/>
          </p:cNvGraphicFramePr>
          <p:nvPr>
            <p:extLst>
              <p:ext uri="{D42A27DB-BD31-4B8C-83A1-F6EECF244321}">
                <p14:modId xmlns:p14="http://schemas.microsoft.com/office/powerpoint/2010/main" val="2531510321"/>
              </p:ext>
            </p:extLst>
          </p:nvPr>
        </p:nvGraphicFramePr>
        <p:xfrm>
          <a:off x="581779" y="1832305"/>
          <a:ext cx="7874273" cy="1892808"/>
        </p:xfrm>
        <a:graphic>
          <a:graphicData uri="http://schemas.openxmlformats.org/drawingml/2006/table">
            <a:tbl>
              <a:tblPr firstRow="1" firstCol="1" bandRow="1" bandCol="1">
                <a:tableStyleId>{5C22544A-7EE6-4342-B048-85BDC9FD1C3A}</a:tableStyleId>
              </a:tblPr>
              <a:tblGrid>
                <a:gridCol w="3057105"/>
                <a:gridCol w="1703098"/>
                <a:gridCol w="832561"/>
                <a:gridCol w="1448948"/>
                <a:gridCol w="832561"/>
              </a:tblGrid>
              <a:tr h="485523">
                <a:tc>
                  <a:txBody>
                    <a:bodyPr/>
                    <a:lstStyle/>
                    <a:p>
                      <a:pPr algn="ctr">
                        <a:lnSpc>
                          <a:spcPct val="115000"/>
                        </a:lnSpc>
                        <a:spcAft>
                          <a:spcPts val="0"/>
                        </a:spcAft>
                      </a:pPr>
                      <a:r>
                        <a:rPr lang="it-IT" sz="1800" dirty="0">
                          <a:effectLst/>
                        </a:rPr>
                        <a:t> </a:t>
                      </a:r>
                      <a:endParaRPr lang="it-IT" sz="2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it-IT" sz="1800" dirty="0">
                          <a:effectLst/>
                        </a:rPr>
                        <a:t>Rispondenti al questionario</a:t>
                      </a:r>
                      <a:endParaRPr lang="it-IT" sz="28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800">
                          <a:effectLst/>
                        </a:rPr>
                        <a:t>%</a:t>
                      </a:r>
                      <a:endParaRPr lang="it-IT" sz="28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800">
                          <a:effectLst/>
                        </a:rPr>
                        <a:t>Predatrici</a:t>
                      </a:r>
                      <a:endParaRPr lang="it-IT" sz="28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800">
                          <a:effectLst/>
                        </a:rPr>
                        <a:t>%</a:t>
                      </a:r>
                      <a:endParaRPr lang="it-IT" sz="2800">
                        <a:effectLst/>
                        <a:latin typeface="Calibri"/>
                        <a:ea typeface="Calibri"/>
                        <a:cs typeface="Times New Roman"/>
                      </a:endParaRPr>
                    </a:p>
                  </a:txBody>
                  <a:tcPr marL="68580" marR="68580" marT="0" marB="0" anchor="ctr"/>
                </a:tc>
              </a:tr>
              <a:tr h="234735">
                <a:tc>
                  <a:txBody>
                    <a:bodyPr/>
                    <a:lstStyle/>
                    <a:p>
                      <a:pPr>
                        <a:lnSpc>
                          <a:spcPct val="115000"/>
                        </a:lnSpc>
                        <a:spcAft>
                          <a:spcPts val="0"/>
                        </a:spcAft>
                      </a:pPr>
                      <a:r>
                        <a:rPr lang="it-IT" sz="1800">
                          <a:effectLst/>
                        </a:rPr>
                        <a:t>Firenze</a:t>
                      </a:r>
                      <a:endParaRPr lang="it-IT" sz="280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dirty="0">
                          <a:effectLst/>
                        </a:rPr>
                        <a:t>53</a:t>
                      </a:r>
                      <a:endParaRPr lang="it-IT" sz="2800" dirty="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dirty="0">
                          <a:effectLst/>
                        </a:rPr>
                        <a:t>52,5</a:t>
                      </a:r>
                      <a:endParaRPr lang="it-IT" sz="2800" dirty="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a:effectLst/>
                        </a:rPr>
                        <a:t>23</a:t>
                      </a:r>
                      <a:endParaRPr lang="it-IT" sz="280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a:effectLst/>
                        </a:rPr>
                        <a:t>56,1</a:t>
                      </a:r>
                      <a:endParaRPr lang="it-IT" sz="2800">
                        <a:effectLst/>
                        <a:latin typeface="Calibri"/>
                        <a:ea typeface="Calibri"/>
                        <a:cs typeface="Times New Roman"/>
                      </a:endParaRPr>
                    </a:p>
                  </a:txBody>
                  <a:tcPr marL="68580" marR="68580" marT="0" marB="0"/>
                </a:tc>
              </a:tr>
              <a:tr h="234735">
                <a:tc>
                  <a:txBody>
                    <a:bodyPr/>
                    <a:lstStyle/>
                    <a:p>
                      <a:pPr>
                        <a:lnSpc>
                          <a:spcPct val="115000"/>
                        </a:lnSpc>
                        <a:spcAft>
                          <a:spcPts val="0"/>
                        </a:spcAft>
                      </a:pPr>
                      <a:r>
                        <a:rPr lang="it-IT" sz="1800">
                          <a:effectLst/>
                        </a:rPr>
                        <a:t>Prato</a:t>
                      </a:r>
                      <a:endParaRPr lang="it-IT" sz="280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dirty="0">
                          <a:effectLst/>
                        </a:rPr>
                        <a:t>41</a:t>
                      </a:r>
                      <a:endParaRPr lang="it-IT" sz="2800" dirty="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dirty="0">
                          <a:effectLst/>
                        </a:rPr>
                        <a:t>40,6</a:t>
                      </a:r>
                      <a:endParaRPr lang="it-IT" sz="2800" dirty="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a:effectLst/>
                        </a:rPr>
                        <a:t>15</a:t>
                      </a:r>
                      <a:endParaRPr lang="it-IT" sz="280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a:effectLst/>
                        </a:rPr>
                        <a:t>36,6</a:t>
                      </a:r>
                      <a:endParaRPr lang="it-IT" sz="2800">
                        <a:effectLst/>
                        <a:latin typeface="Calibri"/>
                        <a:ea typeface="Calibri"/>
                        <a:cs typeface="Times New Roman"/>
                      </a:endParaRPr>
                    </a:p>
                  </a:txBody>
                  <a:tcPr marL="68580" marR="68580" marT="0" marB="0"/>
                </a:tc>
              </a:tr>
              <a:tr h="234735">
                <a:tc>
                  <a:txBody>
                    <a:bodyPr/>
                    <a:lstStyle/>
                    <a:p>
                      <a:pPr>
                        <a:lnSpc>
                          <a:spcPct val="115000"/>
                        </a:lnSpc>
                        <a:spcAft>
                          <a:spcPts val="0"/>
                        </a:spcAft>
                      </a:pPr>
                      <a:r>
                        <a:rPr lang="it-IT" sz="1800">
                          <a:effectLst/>
                        </a:rPr>
                        <a:t>Pistoia</a:t>
                      </a:r>
                      <a:endParaRPr lang="it-IT" sz="280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a:effectLst/>
                        </a:rPr>
                        <a:t>7</a:t>
                      </a:r>
                      <a:endParaRPr lang="it-IT" sz="280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dirty="0">
                          <a:effectLst/>
                        </a:rPr>
                        <a:t>6,9</a:t>
                      </a:r>
                      <a:endParaRPr lang="it-IT" sz="2800" dirty="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dirty="0">
                          <a:effectLst/>
                        </a:rPr>
                        <a:t>3</a:t>
                      </a:r>
                      <a:endParaRPr lang="it-IT" sz="2800" dirty="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a:effectLst/>
                        </a:rPr>
                        <a:t>7,1</a:t>
                      </a:r>
                      <a:endParaRPr lang="it-IT" sz="2800">
                        <a:effectLst/>
                        <a:latin typeface="Calibri"/>
                        <a:ea typeface="Calibri"/>
                        <a:cs typeface="Times New Roman"/>
                      </a:endParaRPr>
                    </a:p>
                  </a:txBody>
                  <a:tcPr marL="68580" marR="68580" marT="0" marB="0"/>
                </a:tc>
              </a:tr>
              <a:tr h="234735">
                <a:tc>
                  <a:txBody>
                    <a:bodyPr/>
                    <a:lstStyle/>
                    <a:p>
                      <a:pPr>
                        <a:lnSpc>
                          <a:spcPct val="115000"/>
                        </a:lnSpc>
                        <a:spcAft>
                          <a:spcPts val="0"/>
                        </a:spcAft>
                      </a:pPr>
                      <a:r>
                        <a:rPr lang="it-IT" sz="1800" dirty="0">
                          <a:effectLst/>
                        </a:rPr>
                        <a:t>Area metropolitana</a:t>
                      </a:r>
                      <a:endParaRPr lang="it-IT" sz="2800" dirty="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a:effectLst/>
                        </a:rPr>
                        <a:t>101</a:t>
                      </a:r>
                      <a:endParaRPr lang="it-IT" sz="280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a:effectLst/>
                        </a:rPr>
                        <a:t>100</a:t>
                      </a:r>
                      <a:endParaRPr lang="it-IT" sz="280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dirty="0" smtClean="0">
                          <a:effectLst/>
                        </a:rPr>
                        <a:t>41</a:t>
                      </a:r>
                      <a:endParaRPr lang="it-IT" sz="2800" dirty="0">
                        <a:effectLst/>
                        <a:latin typeface="Calibri"/>
                        <a:ea typeface="Calibri"/>
                        <a:cs typeface="Times New Roman"/>
                      </a:endParaRPr>
                    </a:p>
                  </a:txBody>
                  <a:tcPr marL="68580" marR="68580" marT="0" marB="0"/>
                </a:tc>
                <a:tc>
                  <a:txBody>
                    <a:bodyPr/>
                    <a:lstStyle/>
                    <a:p>
                      <a:pPr algn="r">
                        <a:lnSpc>
                          <a:spcPct val="115000"/>
                        </a:lnSpc>
                        <a:spcAft>
                          <a:spcPts val="0"/>
                        </a:spcAft>
                      </a:pPr>
                      <a:r>
                        <a:rPr lang="it-IT" sz="1800" dirty="0">
                          <a:effectLst/>
                        </a:rPr>
                        <a:t>100</a:t>
                      </a:r>
                      <a:endParaRPr lang="it-IT" sz="2800" dirty="0">
                        <a:effectLst/>
                        <a:latin typeface="Calibri"/>
                        <a:ea typeface="Calibri"/>
                        <a:cs typeface="Times New Roman"/>
                      </a:endParaRPr>
                    </a:p>
                  </a:txBody>
                  <a:tcPr marL="68580" marR="68580" marT="0" marB="0"/>
                </a:tc>
              </a:tr>
            </a:tbl>
          </a:graphicData>
        </a:graphic>
      </p:graphicFrame>
      <p:sp>
        <p:nvSpPr>
          <p:cNvPr id="8" name="Rettangolo 7"/>
          <p:cNvSpPr/>
          <p:nvPr/>
        </p:nvSpPr>
        <p:spPr>
          <a:xfrm>
            <a:off x="275572" y="4042684"/>
            <a:ext cx="8486688" cy="2831544"/>
          </a:xfrm>
          <a:prstGeom prst="rect">
            <a:avLst/>
          </a:prstGeom>
        </p:spPr>
        <p:txBody>
          <a:bodyPr wrap="square">
            <a:spAutoFit/>
          </a:bodyPr>
          <a:lstStyle/>
          <a:p>
            <a:pPr marL="285750" indent="-285750">
              <a:buFontTx/>
              <a:buChar char="-"/>
            </a:pPr>
            <a:r>
              <a:rPr lang="it-IT" sz="2000" dirty="0" smtClean="0"/>
              <a:t>Il titolare </a:t>
            </a:r>
            <a:r>
              <a:rPr lang="it-IT" sz="2000" dirty="0"/>
              <a:t>è mediamente più istruito e </a:t>
            </a:r>
            <a:r>
              <a:rPr lang="it-IT" sz="2000" dirty="0" smtClean="0"/>
              <a:t>ha un background </a:t>
            </a:r>
            <a:r>
              <a:rPr lang="it-IT" sz="2000" dirty="0"/>
              <a:t>culturale più </a:t>
            </a:r>
            <a:r>
              <a:rPr lang="it-IT" sz="2000" dirty="0" smtClean="0"/>
              <a:t>elevato</a:t>
            </a:r>
          </a:p>
          <a:p>
            <a:pPr marL="285750" indent="-285750">
              <a:buFontTx/>
              <a:buChar char="-"/>
            </a:pPr>
            <a:r>
              <a:rPr lang="it-IT" sz="2000" dirty="0" smtClean="0"/>
              <a:t>Impiegano </a:t>
            </a:r>
            <a:r>
              <a:rPr lang="it-IT" sz="2000" dirty="0"/>
              <a:t>più personale </a:t>
            </a:r>
            <a:endParaRPr lang="it-IT" sz="2000" dirty="0" smtClean="0"/>
          </a:p>
          <a:p>
            <a:pPr marL="285750" indent="-285750">
              <a:buFontTx/>
              <a:buChar char="-"/>
            </a:pPr>
            <a:r>
              <a:rPr lang="it-IT" sz="2000" dirty="0" smtClean="0"/>
              <a:t>Hanno un fatturato più elevato, </a:t>
            </a:r>
            <a:endParaRPr lang="it-IT" sz="2000" dirty="0" smtClean="0"/>
          </a:p>
          <a:p>
            <a:pPr marL="285750" indent="-285750">
              <a:buFontTx/>
              <a:buChar char="-"/>
            </a:pPr>
            <a:r>
              <a:rPr lang="it-IT" sz="2000" dirty="0" smtClean="0"/>
              <a:t>Maggiore </a:t>
            </a:r>
            <a:r>
              <a:rPr lang="it-IT" sz="2000" dirty="0"/>
              <a:t>ottimismo rispetto alle prospettive di crescita futura. </a:t>
            </a:r>
            <a:endParaRPr lang="it-IT" sz="2000" dirty="0" smtClean="0"/>
          </a:p>
          <a:p>
            <a:pPr marL="285750" indent="-285750">
              <a:buFontTx/>
              <a:buChar char="-"/>
            </a:pPr>
            <a:r>
              <a:rPr lang="it-IT" sz="2000" dirty="0" smtClean="0"/>
              <a:t>Sono imprese «aperte»</a:t>
            </a:r>
          </a:p>
          <a:p>
            <a:pPr marL="285750" indent="-285750">
              <a:buFontTx/>
              <a:buChar char="-"/>
            </a:pPr>
            <a:r>
              <a:rPr lang="it-IT" sz="2000" dirty="0" smtClean="0"/>
              <a:t>Investono di </a:t>
            </a:r>
            <a:r>
              <a:rPr lang="it-IT" sz="2000" dirty="0"/>
              <a:t>più sulla qualità e </a:t>
            </a:r>
            <a:r>
              <a:rPr lang="it-IT" sz="2000" dirty="0" smtClean="0"/>
              <a:t>sul contenuto </a:t>
            </a:r>
            <a:r>
              <a:rPr lang="it-IT" sz="2000" dirty="0"/>
              <a:t>tecnologico </a:t>
            </a:r>
            <a:r>
              <a:rPr lang="it-IT" sz="2000" dirty="0" smtClean="0"/>
              <a:t>del prodotto, sulle </a:t>
            </a:r>
            <a:r>
              <a:rPr lang="it-IT" sz="2000" dirty="0"/>
              <a:t>competenze e la creatività del </a:t>
            </a:r>
            <a:r>
              <a:rPr lang="it-IT" sz="2000" dirty="0" smtClean="0"/>
              <a:t>personale e sulla </a:t>
            </a:r>
            <a:r>
              <a:rPr lang="it-IT" sz="2000" dirty="0"/>
              <a:t>rete di </a:t>
            </a:r>
            <a:r>
              <a:rPr lang="it-IT" sz="2000" dirty="0" smtClean="0"/>
              <a:t>distribuzione </a:t>
            </a:r>
          </a:p>
          <a:p>
            <a:pPr marL="285750" indent="-285750">
              <a:buFontTx/>
              <a:buChar char="-"/>
            </a:pPr>
            <a:endParaRPr lang="it-IT" dirty="0"/>
          </a:p>
        </p:txBody>
      </p:sp>
    </p:spTree>
    <p:extLst>
      <p:ext uri="{BB962C8B-B14F-4D97-AF65-F5344CB8AC3E}">
        <p14:creationId xmlns:p14="http://schemas.microsoft.com/office/powerpoint/2010/main" val="30254159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r>
              <a:rPr lang="it-IT" dirty="0" smtClean="0"/>
              <a:t>4 tipi di </a:t>
            </a:r>
            <a:r>
              <a:rPr lang="it-IT" dirty="0" err="1" smtClean="0"/>
              <a:t>ict</a:t>
            </a:r>
            <a:endParaRPr lang="it-IT" dirty="0"/>
          </a:p>
        </p:txBody>
      </p:sp>
      <p:pic>
        <p:nvPicPr>
          <p:cNvPr id="7" name="Immagine 6"/>
          <p:cNvPicPr/>
          <p:nvPr/>
        </p:nvPicPr>
        <p:blipFill>
          <a:blip r:embed="rId3">
            <a:extLst>
              <a:ext uri="{28A0092B-C50C-407E-A947-70E740481C1C}">
                <a14:useLocalDpi xmlns:a14="http://schemas.microsoft.com/office/drawing/2010/main" val="0"/>
              </a:ext>
            </a:extLst>
          </a:blip>
          <a:srcRect/>
          <a:stretch>
            <a:fillRect/>
          </a:stretch>
        </p:blipFill>
        <p:spPr bwMode="auto">
          <a:xfrm>
            <a:off x="1490169" y="1701178"/>
            <a:ext cx="6977423" cy="4749726"/>
          </a:xfrm>
          <a:prstGeom prst="rect">
            <a:avLst/>
          </a:prstGeom>
          <a:noFill/>
          <a:ln>
            <a:noFill/>
          </a:ln>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4557" y="1845593"/>
            <a:ext cx="2275162" cy="171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9993" y="1882127"/>
            <a:ext cx="1315948" cy="147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7675" y="3861091"/>
            <a:ext cx="2043581" cy="157355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77291" y="3861091"/>
            <a:ext cx="1838117" cy="181606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49465" y="2619375"/>
            <a:ext cx="1676400"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6630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barn(inVertical)">
                                      <p:cBhvr>
                                        <p:cTn id="7" dur="500"/>
                                        <p:tgtEl>
                                          <p:spTgt spid="20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6"/>
                                        </p:tgtEl>
                                        <p:attrNameLst>
                                          <p:attrName>style.visibility</p:attrName>
                                        </p:attrNameLst>
                                      </p:cBhvr>
                                      <p:to>
                                        <p:strVal val="visible"/>
                                      </p:to>
                                    </p:set>
                                    <p:animEffect transition="in" filter="wipe(down)">
                                      <p:cBhvr>
                                        <p:cTn id="12" dur="500"/>
                                        <p:tgtEl>
                                          <p:spTgt spid="205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55"/>
                                        </p:tgtEl>
                                        <p:attrNameLst>
                                          <p:attrName>style.visibility</p:attrName>
                                        </p:attrNameLst>
                                      </p:cBhvr>
                                      <p:to>
                                        <p:strVal val="visible"/>
                                      </p:to>
                                    </p:set>
                                    <p:animEffect transition="in" filter="circle(in)">
                                      <p:cBhvr>
                                        <p:cTn id="17" dur="2000"/>
                                        <p:tgtEl>
                                          <p:spTgt spid="205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6"/>
          <p:cNvSpPr>
            <a:spLocks noGrp="1"/>
          </p:cNvSpPr>
          <p:nvPr>
            <p:ph idx="1"/>
          </p:nvPr>
        </p:nvSpPr>
        <p:spPr/>
        <p:txBody>
          <a:bodyPr/>
          <a:lstStyle/>
          <a:p>
            <a:r>
              <a:rPr lang="it-IT" dirty="0" smtClean="0"/>
              <a:t>PUR NON AVENDO UNA SPECIALIZZAZIONE NETTA NELL’ICT, PRATO HA UN NUMERO CONSISTENTE DI IMPRESE NEL SETTORE, SPECIALMENTE NEI SERVIZI ICT</a:t>
            </a:r>
          </a:p>
          <a:p>
            <a:endParaRPr lang="it-IT" dirty="0" smtClean="0"/>
          </a:p>
          <a:p>
            <a:r>
              <a:rPr lang="it-IT" dirty="0" smtClean="0"/>
              <a:t>IL CLUSTER HA MECCANISMI GENERATIVI DI TIPO CONTESTUALE, MENTRE MANCANO AZIONI COLLETTIVE</a:t>
            </a:r>
          </a:p>
          <a:p>
            <a:endParaRPr lang="it-IT" dirty="0" smtClean="0"/>
          </a:p>
          <a:p>
            <a:r>
              <a:rPr lang="it-IT" dirty="0" smtClean="0"/>
              <a:t>LE IMPRESE DEL CLUSTER SONO FORTEMENTE INTEGRATE NELL’AREA METROPOLITANA</a:t>
            </a:r>
          </a:p>
          <a:p>
            <a:endParaRPr lang="it-IT" dirty="0" smtClean="0"/>
          </a:p>
          <a:p>
            <a:r>
              <a:rPr lang="it-IT" dirty="0" smtClean="0"/>
              <a:t>LE IMPRESE SI POSSONO DISTINGUERE NETTEMENTE TRA IMPRESE PREDA E IMPRESE PREDATRCI</a:t>
            </a:r>
            <a:endParaRPr lang="it-IT" dirty="0"/>
          </a:p>
        </p:txBody>
      </p:sp>
      <p:sp>
        <p:nvSpPr>
          <p:cNvPr id="6" name="Titolo 5"/>
          <p:cNvSpPr>
            <a:spLocks noGrp="1"/>
          </p:cNvSpPr>
          <p:nvPr>
            <p:ph type="title"/>
          </p:nvPr>
        </p:nvSpPr>
        <p:spPr/>
        <p:txBody>
          <a:bodyPr/>
          <a:lstStyle/>
          <a:p>
            <a:r>
              <a:rPr lang="it-IT" dirty="0" smtClean="0"/>
              <a:t>Conclusioni</a:t>
            </a:r>
            <a:endParaRPr lang="it-IT" dirty="0"/>
          </a:p>
        </p:txBody>
      </p:sp>
    </p:spTree>
    <p:extLst>
      <p:ext uri="{BB962C8B-B14F-4D97-AF65-F5344CB8AC3E}">
        <p14:creationId xmlns:p14="http://schemas.microsoft.com/office/powerpoint/2010/main" val="1874701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smtClean="0"/>
              <a:t>I cambiamenti </a:t>
            </a:r>
            <a:r>
              <a:rPr lang="it-IT" dirty="0"/>
              <a:t>n</a:t>
            </a:r>
            <a:r>
              <a:rPr lang="it-IT" dirty="0" smtClean="0"/>
              <a:t>el settore </a:t>
            </a:r>
            <a:r>
              <a:rPr lang="it-IT" dirty="0" err="1" smtClean="0"/>
              <a:t>Ict</a:t>
            </a:r>
            <a:r>
              <a:rPr lang="it-IT" dirty="0" smtClean="0"/>
              <a:t>: </a:t>
            </a:r>
            <a:br>
              <a:rPr lang="it-IT" dirty="0" smtClean="0"/>
            </a:br>
            <a:r>
              <a:rPr lang="it-IT" b="1" dirty="0" smtClean="0">
                <a:solidFill>
                  <a:schemeClr val="accent1">
                    <a:lumMod val="60000"/>
                    <a:lumOff val="40000"/>
                  </a:schemeClr>
                </a:solidFill>
              </a:rPr>
              <a:t>forte crescita della domanda</a:t>
            </a:r>
            <a:endParaRPr lang="it-IT" b="1" dirty="0">
              <a:solidFill>
                <a:schemeClr val="accent1">
                  <a:lumMod val="60000"/>
                  <a:lumOff val="40000"/>
                </a:schemeClr>
              </a:solidFill>
            </a:endParaRPr>
          </a:p>
        </p:txBody>
      </p:sp>
      <p:graphicFrame>
        <p:nvGraphicFramePr>
          <p:cNvPr id="5" name="Grafico 4"/>
          <p:cNvGraphicFramePr/>
          <p:nvPr>
            <p:extLst>
              <p:ext uri="{D42A27DB-BD31-4B8C-83A1-F6EECF244321}">
                <p14:modId xmlns:p14="http://schemas.microsoft.com/office/powerpoint/2010/main" val="442261724"/>
              </p:ext>
            </p:extLst>
          </p:nvPr>
        </p:nvGraphicFramePr>
        <p:xfrm>
          <a:off x="219232" y="2539343"/>
          <a:ext cx="8674579" cy="2558750"/>
        </p:xfrm>
        <a:graphic>
          <a:graphicData uri="http://schemas.openxmlformats.org/drawingml/2006/chart">
            <c:chart xmlns:c="http://schemas.openxmlformats.org/drawingml/2006/chart" xmlns:r="http://schemas.openxmlformats.org/officeDocument/2006/relationships" r:id="rId3"/>
          </a:graphicData>
        </a:graphic>
      </p:graphicFrame>
      <p:sp>
        <p:nvSpPr>
          <p:cNvPr id="6" name="Rettangolo 5"/>
          <p:cNvSpPr/>
          <p:nvPr/>
        </p:nvSpPr>
        <p:spPr>
          <a:xfrm>
            <a:off x="350783" y="1846601"/>
            <a:ext cx="8310992" cy="369332"/>
          </a:xfrm>
          <a:prstGeom prst="rect">
            <a:avLst/>
          </a:prstGeom>
        </p:spPr>
        <p:txBody>
          <a:bodyPr wrap="square">
            <a:spAutoFit/>
          </a:bodyPr>
          <a:lstStyle/>
          <a:p>
            <a:r>
              <a:rPr lang="it-IT" dirty="0" smtClean="0"/>
              <a:t>Andamento del mercato </a:t>
            </a:r>
            <a:r>
              <a:rPr lang="it-IT" dirty="0" err="1" smtClean="0"/>
              <a:t>Ict</a:t>
            </a:r>
            <a:r>
              <a:rPr lang="it-IT" dirty="0" smtClean="0"/>
              <a:t> in Italia - 1994-2011 (% crescita sull’anno precedente)</a:t>
            </a:r>
            <a:endParaRPr lang="it-IT" dirty="0"/>
          </a:p>
        </p:txBody>
      </p:sp>
      <p:sp>
        <p:nvSpPr>
          <p:cNvPr id="7" name="Rettangolo 6"/>
          <p:cNvSpPr/>
          <p:nvPr/>
        </p:nvSpPr>
        <p:spPr>
          <a:xfrm>
            <a:off x="350783" y="5318397"/>
            <a:ext cx="8310992" cy="307777"/>
          </a:xfrm>
          <a:prstGeom prst="rect">
            <a:avLst/>
          </a:prstGeom>
        </p:spPr>
        <p:txBody>
          <a:bodyPr wrap="square">
            <a:spAutoFit/>
          </a:bodyPr>
          <a:lstStyle/>
          <a:p>
            <a:r>
              <a:rPr lang="it-IT" sz="1400" i="1" dirty="0" smtClean="0"/>
              <a:t>Fonte: </a:t>
            </a:r>
            <a:r>
              <a:rPr lang="it-IT" sz="1400" i="1" dirty="0" err="1" smtClean="0"/>
              <a:t>Assinform-NetConsulting</a:t>
            </a:r>
            <a:r>
              <a:rPr lang="it-IT" sz="1400" i="1" dirty="0" smtClean="0"/>
              <a:t> 2012</a:t>
            </a:r>
            <a:endParaRPr lang="it-IT" sz="1400" i="1"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279" y="0"/>
            <a:ext cx="6858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2050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6"/>
          <p:cNvSpPr>
            <a:spLocks noGrp="1"/>
          </p:cNvSpPr>
          <p:nvPr>
            <p:ph idx="1"/>
          </p:nvPr>
        </p:nvSpPr>
        <p:spPr>
          <a:xfrm>
            <a:off x="1806675" y="4057492"/>
            <a:ext cx="6595998" cy="1892417"/>
          </a:xfrm>
        </p:spPr>
        <p:txBody>
          <a:bodyPr>
            <a:normAutofit lnSpcReduction="10000"/>
          </a:bodyPr>
          <a:lstStyle/>
          <a:p>
            <a:r>
              <a:rPr lang="it-IT" b="1" u="sng" dirty="0" smtClean="0"/>
              <a:t>ICT per il TESSILE e la CITTA’</a:t>
            </a:r>
          </a:p>
          <a:p>
            <a:pPr lvl="1"/>
            <a:r>
              <a:rPr lang="it-IT" b="1" dirty="0" smtClean="0"/>
              <a:t>Diffondere maggiormente le tecnologie informatiche</a:t>
            </a:r>
          </a:p>
          <a:p>
            <a:pPr lvl="1"/>
            <a:r>
              <a:rPr lang="it-IT" b="1" dirty="0" smtClean="0"/>
              <a:t>Informatizzare la filiera del tessile</a:t>
            </a:r>
          </a:p>
          <a:p>
            <a:pPr lvl="1"/>
            <a:r>
              <a:rPr lang="it-IT" b="1" dirty="0" smtClean="0"/>
              <a:t>Innovazione di prodotto</a:t>
            </a:r>
          </a:p>
          <a:p>
            <a:pPr lvl="1"/>
            <a:r>
              <a:rPr lang="it-IT" b="1" dirty="0" smtClean="0"/>
              <a:t>Internazionalizzare il mercato dell’</a:t>
            </a:r>
            <a:r>
              <a:rPr lang="it-IT" b="1" dirty="0" err="1" smtClean="0"/>
              <a:t>Ict</a:t>
            </a:r>
            <a:r>
              <a:rPr lang="it-IT" b="1" dirty="0" smtClean="0"/>
              <a:t> per il tessile</a:t>
            </a:r>
          </a:p>
          <a:p>
            <a:pPr lvl="1"/>
            <a:r>
              <a:rPr lang="it-IT" b="1" dirty="0" smtClean="0"/>
              <a:t>Informatizzazione della città</a:t>
            </a:r>
            <a:endParaRPr lang="it-IT" b="1" dirty="0"/>
          </a:p>
          <a:p>
            <a:endParaRPr lang="it-IT" b="1" u="sng" dirty="0"/>
          </a:p>
          <a:p>
            <a:pPr marL="365760" lvl="1" indent="0">
              <a:buNone/>
            </a:pPr>
            <a:endParaRPr lang="it-IT" b="1" dirty="0" smtClean="0"/>
          </a:p>
        </p:txBody>
      </p:sp>
      <p:sp>
        <p:nvSpPr>
          <p:cNvPr id="6" name="Titolo 5"/>
          <p:cNvSpPr>
            <a:spLocks noGrp="1"/>
          </p:cNvSpPr>
          <p:nvPr>
            <p:ph type="title"/>
          </p:nvPr>
        </p:nvSpPr>
        <p:spPr/>
        <p:txBody>
          <a:bodyPr/>
          <a:lstStyle/>
          <a:p>
            <a:r>
              <a:rPr lang="it-IT" dirty="0" smtClean="0"/>
              <a:t>Politiche per </a:t>
            </a:r>
            <a:br>
              <a:rPr lang="it-IT" dirty="0" smtClean="0"/>
            </a:br>
            <a:r>
              <a:rPr lang="it-IT" b="1" dirty="0" smtClean="0">
                <a:solidFill>
                  <a:schemeClr val="accent3">
                    <a:lumMod val="60000"/>
                    <a:lumOff val="40000"/>
                  </a:schemeClr>
                </a:solidFill>
              </a:rPr>
              <a:t>Consolidare </a:t>
            </a:r>
            <a:r>
              <a:rPr lang="it-IT" dirty="0" smtClean="0"/>
              <a:t>il cluster</a:t>
            </a:r>
            <a:endParaRPr lang="it-IT" dirty="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999" y="1871470"/>
            <a:ext cx="990199" cy="745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5222" y="2693072"/>
            <a:ext cx="1083821" cy="107081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437" y="4233799"/>
            <a:ext cx="1154997" cy="88934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egnaposto contenuto 6"/>
          <p:cNvSpPr txBox="1">
            <a:spLocks/>
          </p:cNvSpPr>
          <p:nvPr/>
        </p:nvSpPr>
        <p:spPr>
          <a:xfrm>
            <a:off x="334188" y="1871470"/>
            <a:ext cx="4519604" cy="1892417"/>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it-IT" b="1" u="sng" dirty="0" smtClean="0"/>
              <a:t>IL CREDITO</a:t>
            </a:r>
          </a:p>
          <a:p>
            <a:pPr lvl="1"/>
            <a:r>
              <a:rPr lang="it-IT" b="1" dirty="0" smtClean="0"/>
              <a:t>Attirare venture capital</a:t>
            </a:r>
          </a:p>
          <a:p>
            <a:pPr lvl="1"/>
            <a:r>
              <a:rPr lang="it-IT" b="1" dirty="0" err="1" smtClean="0"/>
              <a:t>Crowdfounding</a:t>
            </a:r>
            <a:endParaRPr lang="it-IT" b="1" dirty="0" smtClean="0"/>
          </a:p>
          <a:p>
            <a:r>
              <a:rPr lang="it-IT" b="1" u="sng" dirty="0" smtClean="0"/>
              <a:t>FORMAZIONE</a:t>
            </a:r>
          </a:p>
          <a:p>
            <a:pPr lvl="1"/>
            <a:r>
              <a:rPr lang="it-IT" b="1" dirty="0" smtClean="0"/>
              <a:t>Piano formativo di settore</a:t>
            </a:r>
          </a:p>
          <a:p>
            <a:endParaRPr lang="it-IT" b="1" u="sng" dirty="0" smtClean="0"/>
          </a:p>
          <a:p>
            <a:pPr marL="365760" lvl="1" indent="0">
              <a:buFont typeface="Wingdings" pitchFamily="2" charset="2"/>
              <a:buNone/>
            </a:pPr>
            <a:endParaRPr lang="it-IT" b="1" dirty="0" smtClean="0"/>
          </a:p>
        </p:txBody>
      </p:sp>
      <p:pic>
        <p:nvPicPr>
          <p:cNvPr id="1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175" y="5247040"/>
            <a:ext cx="768409" cy="8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2118" y="5799597"/>
            <a:ext cx="1277267" cy="616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65395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6"/>
          <p:cNvSpPr>
            <a:spLocks noGrp="1"/>
          </p:cNvSpPr>
          <p:nvPr>
            <p:ph idx="1"/>
          </p:nvPr>
        </p:nvSpPr>
        <p:spPr>
          <a:xfrm>
            <a:off x="682261" y="2739940"/>
            <a:ext cx="7810385" cy="3886328"/>
          </a:xfrm>
        </p:spPr>
        <p:txBody>
          <a:bodyPr>
            <a:normAutofit fontScale="92500" lnSpcReduction="10000"/>
          </a:bodyPr>
          <a:lstStyle/>
          <a:p>
            <a:r>
              <a:rPr lang="it-IT" b="1" dirty="0" smtClean="0"/>
              <a:t>Politiche relazionali (brokerage)</a:t>
            </a:r>
          </a:p>
          <a:p>
            <a:pPr lvl="1"/>
            <a:r>
              <a:rPr lang="it-IT" b="1" dirty="0"/>
              <a:t>Connettere con manifattura, </a:t>
            </a:r>
            <a:r>
              <a:rPr lang="it-IT" b="1" dirty="0" smtClean="0"/>
              <a:t>contenuti multimediali, università</a:t>
            </a:r>
          </a:p>
          <a:p>
            <a:endParaRPr lang="it-IT" b="1" dirty="0" smtClean="0"/>
          </a:p>
          <a:p>
            <a:r>
              <a:rPr lang="it-IT" b="1" dirty="0" smtClean="0"/>
              <a:t>Promozione di nuova imprenditorialità</a:t>
            </a:r>
          </a:p>
          <a:p>
            <a:endParaRPr lang="it-IT" b="1" dirty="0" smtClean="0"/>
          </a:p>
          <a:p>
            <a:pPr lvl="1"/>
            <a:r>
              <a:rPr lang="it-IT" b="1" dirty="0" smtClean="0"/>
              <a:t>spin-off universitari (rete con incubatori di altre città)</a:t>
            </a:r>
          </a:p>
          <a:p>
            <a:pPr lvl="1"/>
            <a:r>
              <a:rPr lang="it-IT" b="1" dirty="0" smtClean="0"/>
              <a:t>start </a:t>
            </a:r>
            <a:r>
              <a:rPr lang="it-IT" b="1" dirty="0"/>
              <a:t>up </a:t>
            </a:r>
            <a:r>
              <a:rPr lang="it-IT" b="1" dirty="0" smtClean="0"/>
              <a:t>imprenditoriali (venture incubator)</a:t>
            </a:r>
          </a:p>
          <a:p>
            <a:pPr lvl="1"/>
            <a:r>
              <a:rPr lang="it-IT" b="1" dirty="0" smtClean="0"/>
              <a:t>co-</a:t>
            </a:r>
            <a:r>
              <a:rPr lang="it-IT" b="1" dirty="0" err="1" smtClean="0"/>
              <a:t>working</a:t>
            </a:r>
            <a:r>
              <a:rPr lang="it-IT" b="1" dirty="0" smtClean="0"/>
              <a:t> (professionisti dei multimedia)</a:t>
            </a:r>
            <a:endParaRPr lang="it-IT" b="1" dirty="0"/>
          </a:p>
          <a:p>
            <a:endParaRPr lang="it-IT" b="1" dirty="0" smtClean="0"/>
          </a:p>
          <a:p>
            <a:r>
              <a:rPr lang="it-IT" b="1" dirty="0" smtClean="0"/>
              <a:t>Infrastrutture digitali</a:t>
            </a:r>
          </a:p>
          <a:p>
            <a:pPr marL="45720" indent="0">
              <a:buNone/>
            </a:pPr>
            <a:endParaRPr lang="it-IT" b="1" dirty="0"/>
          </a:p>
          <a:p>
            <a:pPr marL="274320" lvl="1" indent="-228600">
              <a:buClr>
                <a:schemeClr val="accent1"/>
              </a:buClr>
              <a:buFont typeface="Wingdings 2" pitchFamily="18" charset="2"/>
              <a:buChar char=""/>
            </a:pPr>
            <a:r>
              <a:rPr lang="it-IT" sz="2000" b="1" dirty="0" smtClean="0"/>
              <a:t>Marketing territoriale e visibilità </a:t>
            </a:r>
            <a:r>
              <a:rPr lang="it-IT" sz="2000" b="1" dirty="0"/>
              <a:t>al </a:t>
            </a:r>
            <a:r>
              <a:rPr lang="it-IT" sz="2000" b="1" dirty="0" smtClean="0"/>
              <a:t>settore</a:t>
            </a:r>
            <a:endParaRPr lang="it-IT" b="1" u="sng" dirty="0"/>
          </a:p>
          <a:p>
            <a:pPr marL="365760" lvl="1" indent="0">
              <a:buNone/>
            </a:pPr>
            <a:endParaRPr lang="it-IT" b="1" dirty="0" smtClean="0"/>
          </a:p>
        </p:txBody>
      </p:sp>
      <p:sp>
        <p:nvSpPr>
          <p:cNvPr id="6" name="Titolo 5"/>
          <p:cNvSpPr>
            <a:spLocks noGrp="1"/>
          </p:cNvSpPr>
          <p:nvPr>
            <p:ph type="title"/>
          </p:nvPr>
        </p:nvSpPr>
        <p:spPr/>
        <p:txBody>
          <a:bodyPr/>
          <a:lstStyle/>
          <a:p>
            <a:r>
              <a:rPr lang="it-IT" dirty="0" smtClean="0"/>
              <a:t>Politiche per </a:t>
            </a:r>
            <a:br>
              <a:rPr lang="it-IT" dirty="0" smtClean="0"/>
            </a:br>
            <a:r>
              <a:rPr lang="it-IT" dirty="0" smtClean="0">
                <a:solidFill>
                  <a:schemeClr val="accent3">
                    <a:lumMod val="60000"/>
                    <a:lumOff val="40000"/>
                  </a:schemeClr>
                </a:solidFill>
              </a:rPr>
              <a:t>Sviluppare </a:t>
            </a:r>
            <a:r>
              <a:rPr lang="it-IT" dirty="0" smtClean="0"/>
              <a:t>il cluster</a:t>
            </a:r>
            <a:endParaRPr lang="it-IT" dirty="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1575" y="1823435"/>
            <a:ext cx="990199" cy="745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6440" y="1669125"/>
            <a:ext cx="1083821" cy="107081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6988" y="1751519"/>
            <a:ext cx="1154997" cy="88934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8562" y="1779879"/>
            <a:ext cx="768409" cy="8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31698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381000" y="3066988"/>
            <a:ext cx="6324600" cy="980805"/>
          </a:xfrm>
        </p:spPr>
        <p:txBody>
          <a:bodyPr/>
          <a:lstStyle/>
          <a:p>
            <a:r>
              <a:rPr lang="it-IT" sz="3600" cap="none" dirty="0" smtClean="0"/>
              <a:t>Grazie per l’attenzione!</a:t>
            </a:r>
            <a:br>
              <a:rPr lang="it-IT" sz="3600" cap="none" dirty="0" smtClean="0"/>
            </a:br>
            <a:r>
              <a:rPr lang="it-IT" sz="3600" cap="none" dirty="0" smtClean="0"/>
              <a:t/>
            </a:r>
            <a:br>
              <a:rPr lang="it-IT" sz="3600" cap="none" dirty="0" smtClean="0"/>
            </a:br>
            <a:r>
              <a:rPr lang="it-IT" sz="3600" cap="none" dirty="0"/>
              <a:t/>
            </a:r>
            <a:br>
              <a:rPr lang="it-IT" sz="3600" cap="none" dirty="0"/>
            </a:br>
            <a:r>
              <a:rPr lang="it-IT" sz="2000" cap="none" dirty="0" smtClean="0"/>
              <a:t>marco.betti@unifi.it</a:t>
            </a:r>
            <a:br>
              <a:rPr lang="it-IT" sz="2000" cap="none" dirty="0" smtClean="0"/>
            </a:br>
            <a:r>
              <a:rPr lang="it-IT" sz="2000" i="1" cap="none" dirty="0" smtClean="0"/>
              <a:t>@</a:t>
            </a:r>
            <a:r>
              <a:rPr lang="it-IT" sz="2000" i="1" cap="none" dirty="0" err="1" smtClean="0"/>
              <a:t>marcobetti</a:t>
            </a:r>
            <a:r>
              <a:rPr lang="it-IT" sz="2000" i="1" cap="none" dirty="0" smtClean="0"/>
              <a:t>_</a:t>
            </a:r>
            <a:br>
              <a:rPr lang="it-IT" sz="2000" i="1" cap="none" dirty="0" smtClean="0"/>
            </a:br>
            <a:r>
              <a:rPr lang="it-IT" sz="2000" cap="none" dirty="0" smtClean="0"/>
              <a:t/>
            </a:r>
            <a:br>
              <a:rPr lang="it-IT" sz="2000" cap="none" dirty="0" smtClean="0"/>
            </a:br>
            <a:r>
              <a:rPr lang="it-IT" sz="2000" cap="none" dirty="0"/>
              <a:t>alberto.gherardini@unifi.it </a:t>
            </a:r>
            <a:br>
              <a:rPr lang="it-IT" sz="2000" cap="none" dirty="0"/>
            </a:br>
            <a:r>
              <a:rPr lang="it-IT" sz="2000" i="1" cap="none" dirty="0"/>
              <a:t>@</a:t>
            </a:r>
            <a:r>
              <a:rPr lang="it-IT" sz="2000" i="1" cap="none" dirty="0" err="1"/>
              <a:t>albgherardini</a:t>
            </a:r>
            <a:r>
              <a:rPr lang="it-IT" sz="2000" cap="none" dirty="0"/>
              <a:t/>
            </a:r>
            <a:br>
              <a:rPr lang="it-IT" sz="2000" cap="none" dirty="0"/>
            </a:br>
            <a:r>
              <a:rPr lang="it-IT" sz="2000" cap="none" dirty="0" smtClean="0"/>
              <a:t/>
            </a:r>
            <a:br>
              <a:rPr lang="it-IT" sz="2000" cap="none" dirty="0" smtClean="0"/>
            </a:br>
            <a:r>
              <a:rPr lang="it-IT" sz="2000" cap="none" dirty="0" smtClean="0"/>
              <a:t>cecilia.manzo@unifi.it</a:t>
            </a:r>
            <a:br>
              <a:rPr lang="it-IT" sz="2000" cap="none" dirty="0" smtClean="0"/>
            </a:br>
            <a:r>
              <a:rPr lang="it-IT" sz="2000" i="1" cap="none" dirty="0" smtClean="0"/>
              <a:t>@</a:t>
            </a:r>
            <a:r>
              <a:rPr lang="it-IT" sz="2000" i="1" cap="none" dirty="0" err="1" smtClean="0"/>
              <a:t>ceciliamanzo</a:t>
            </a:r>
            <a:endParaRPr lang="it-IT" sz="2000" i="1" cap="none" dirty="0"/>
          </a:p>
        </p:txBody>
      </p:sp>
    </p:spTree>
    <p:extLst>
      <p:ext uri="{BB962C8B-B14F-4D97-AF65-F5344CB8AC3E}">
        <p14:creationId xmlns:p14="http://schemas.microsoft.com/office/powerpoint/2010/main" val="32876154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I cambiamenti nel settore </a:t>
            </a:r>
            <a:r>
              <a:rPr lang="it-IT" dirty="0" err="1" smtClean="0"/>
              <a:t>Ict</a:t>
            </a:r>
            <a:r>
              <a:rPr lang="it-IT" dirty="0" smtClean="0"/>
              <a:t> (1): </a:t>
            </a:r>
            <a:r>
              <a:rPr lang="it-IT" dirty="0"/>
              <a:t/>
            </a:r>
            <a:br>
              <a:rPr lang="it-IT" dirty="0"/>
            </a:br>
            <a:r>
              <a:rPr lang="it-IT" b="1" dirty="0" smtClean="0">
                <a:solidFill>
                  <a:schemeClr val="accent1">
                    <a:lumMod val="60000"/>
                    <a:lumOff val="40000"/>
                  </a:schemeClr>
                </a:solidFill>
                <a:latin typeface="Calibri"/>
              </a:rPr>
              <a:t>↑N. </a:t>
            </a:r>
            <a:r>
              <a:rPr lang="it-IT" b="1" dirty="0" smtClean="0">
                <a:solidFill>
                  <a:schemeClr val="accent1">
                    <a:lumMod val="60000"/>
                    <a:lumOff val="40000"/>
                  </a:schemeClr>
                </a:solidFill>
              </a:rPr>
              <a:t>imprese </a:t>
            </a:r>
            <a:r>
              <a:rPr lang="it-IT" b="1" cap="none" dirty="0" smtClean="0">
                <a:solidFill>
                  <a:schemeClr val="accent1">
                    <a:lumMod val="60000"/>
                    <a:lumOff val="40000"/>
                  </a:schemeClr>
                </a:solidFill>
              </a:rPr>
              <a:t>ma</a:t>
            </a:r>
            <a:r>
              <a:rPr lang="it-IT" b="1" dirty="0" smtClean="0">
                <a:solidFill>
                  <a:schemeClr val="accent1">
                    <a:lumMod val="60000"/>
                    <a:lumOff val="40000"/>
                  </a:schemeClr>
                </a:solidFill>
                <a:latin typeface="Calibri"/>
              </a:rPr>
              <a:t>↓</a:t>
            </a:r>
            <a:r>
              <a:rPr lang="it-IT" b="1" dirty="0" smtClean="0">
                <a:solidFill>
                  <a:schemeClr val="accent1">
                    <a:lumMod val="60000"/>
                    <a:lumOff val="40000"/>
                  </a:schemeClr>
                </a:solidFill>
              </a:rPr>
              <a:t> dimensione media</a:t>
            </a:r>
            <a:endParaRPr lang="it-IT" sz="2400" dirty="0"/>
          </a:p>
        </p:txBody>
      </p:sp>
      <p:pic>
        <p:nvPicPr>
          <p:cNvPr id="7" name="Immagine 6"/>
          <p:cNvPicPr/>
          <p:nvPr/>
        </p:nvPicPr>
        <p:blipFill>
          <a:blip r:embed="rId3">
            <a:extLst>
              <a:ext uri="{28A0092B-C50C-407E-A947-70E740481C1C}">
                <a14:useLocalDpi xmlns:a14="http://schemas.microsoft.com/office/drawing/2010/main" val="0"/>
              </a:ext>
            </a:extLst>
          </a:blip>
          <a:srcRect/>
          <a:stretch>
            <a:fillRect/>
          </a:stretch>
        </p:blipFill>
        <p:spPr bwMode="auto">
          <a:xfrm>
            <a:off x="1138349" y="2403759"/>
            <a:ext cx="6338171" cy="3546103"/>
          </a:xfrm>
          <a:prstGeom prst="rect">
            <a:avLst/>
          </a:prstGeom>
          <a:noFill/>
          <a:ln>
            <a:noFill/>
          </a:ln>
        </p:spPr>
      </p:pic>
      <p:sp>
        <p:nvSpPr>
          <p:cNvPr id="11" name="Rettangolo 10"/>
          <p:cNvSpPr/>
          <p:nvPr/>
        </p:nvSpPr>
        <p:spPr>
          <a:xfrm>
            <a:off x="626300" y="1871319"/>
            <a:ext cx="7362272" cy="369332"/>
          </a:xfrm>
          <a:prstGeom prst="rect">
            <a:avLst/>
          </a:prstGeom>
        </p:spPr>
        <p:txBody>
          <a:bodyPr wrap="none">
            <a:spAutoFit/>
          </a:bodyPr>
          <a:lstStyle/>
          <a:p>
            <a:r>
              <a:rPr lang="it-IT" dirty="0"/>
              <a:t>Crescita del settore ICT  </a:t>
            </a:r>
            <a:r>
              <a:rPr lang="it-IT" dirty="0" smtClean="0"/>
              <a:t>(unità locali e addetti, numeri indice, 1971=100</a:t>
            </a:r>
            <a:r>
              <a:rPr lang="it-IT" dirty="0"/>
              <a:t>)</a:t>
            </a:r>
          </a:p>
        </p:txBody>
      </p:sp>
      <p:sp>
        <p:nvSpPr>
          <p:cNvPr id="8" name="Rettangolo 7"/>
          <p:cNvSpPr/>
          <p:nvPr/>
        </p:nvSpPr>
        <p:spPr>
          <a:xfrm>
            <a:off x="1138349" y="6270375"/>
            <a:ext cx="4155496" cy="307777"/>
          </a:xfrm>
          <a:prstGeom prst="rect">
            <a:avLst/>
          </a:prstGeom>
        </p:spPr>
        <p:txBody>
          <a:bodyPr wrap="square">
            <a:spAutoFit/>
          </a:bodyPr>
          <a:lstStyle/>
          <a:p>
            <a:r>
              <a:rPr lang="it-IT" sz="1400" i="1" dirty="0" smtClean="0"/>
              <a:t>Fonte: Istat</a:t>
            </a:r>
            <a:endParaRPr lang="it-IT" sz="1400" i="1" dirty="0"/>
          </a:p>
        </p:txBody>
      </p:sp>
    </p:spTree>
    <p:extLst>
      <p:ext uri="{BB962C8B-B14F-4D97-AF65-F5344CB8AC3E}">
        <p14:creationId xmlns:p14="http://schemas.microsoft.com/office/powerpoint/2010/main" val="31093610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3">
            <a:extLst>
              <a:ext uri="{28A0092B-C50C-407E-A947-70E740481C1C}">
                <a14:useLocalDpi xmlns:a14="http://schemas.microsoft.com/office/drawing/2010/main" val="0"/>
              </a:ext>
            </a:extLst>
          </a:blip>
          <a:srcRect/>
          <a:stretch>
            <a:fillRect/>
          </a:stretch>
        </p:blipFill>
        <p:spPr bwMode="auto">
          <a:xfrm>
            <a:off x="995679" y="2044747"/>
            <a:ext cx="6945821" cy="4017850"/>
          </a:xfrm>
          <a:prstGeom prst="rect">
            <a:avLst/>
          </a:prstGeom>
          <a:noFill/>
          <a:ln>
            <a:noFill/>
          </a:ln>
        </p:spPr>
      </p:pic>
      <p:sp>
        <p:nvSpPr>
          <p:cNvPr id="5" name="Titolo 2"/>
          <p:cNvSpPr>
            <a:spLocks noGrp="1"/>
          </p:cNvSpPr>
          <p:nvPr>
            <p:ph type="title"/>
          </p:nvPr>
        </p:nvSpPr>
        <p:spPr>
          <a:xfrm>
            <a:off x="381000" y="355847"/>
            <a:ext cx="8381260" cy="1054394"/>
          </a:xfrm>
        </p:spPr>
        <p:txBody>
          <a:bodyPr/>
          <a:lstStyle/>
          <a:p>
            <a:r>
              <a:rPr lang="it-IT" dirty="0"/>
              <a:t>I cambiamenti nel settore </a:t>
            </a:r>
            <a:r>
              <a:rPr lang="it-IT" dirty="0" err="1" smtClean="0"/>
              <a:t>Ict</a:t>
            </a:r>
            <a:r>
              <a:rPr lang="it-IT" dirty="0" smtClean="0"/>
              <a:t> (2): </a:t>
            </a:r>
            <a:r>
              <a:rPr lang="it-IT" dirty="0"/>
              <a:t/>
            </a:r>
            <a:br>
              <a:rPr lang="it-IT" dirty="0"/>
            </a:br>
            <a:r>
              <a:rPr lang="it-IT" b="1" dirty="0" smtClean="0">
                <a:solidFill>
                  <a:schemeClr val="accent1">
                    <a:lumMod val="60000"/>
                    <a:lumOff val="40000"/>
                  </a:schemeClr>
                </a:solidFill>
                <a:latin typeface="Calibri"/>
              </a:rPr>
              <a:t>la smaterializzazione del settore</a:t>
            </a:r>
            <a:endParaRPr lang="it-IT" sz="2400" dirty="0"/>
          </a:p>
        </p:txBody>
      </p:sp>
      <p:sp>
        <p:nvSpPr>
          <p:cNvPr id="6" name="Rettangolo 5"/>
          <p:cNvSpPr/>
          <p:nvPr/>
        </p:nvSpPr>
        <p:spPr>
          <a:xfrm>
            <a:off x="995679" y="6270376"/>
            <a:ext cx="8310992" cy="307777"/>
          </a:xfrm>
          <a:prstGeom prst="rect">
            <a:avLst/>
          </a:prstGeom>
        </p:spPr>
        <p:txBody>
          <a:bodyPr wrap="square">
            <a:spAutoFit/>
          </a:bodyPr>
          <a:lstStyle/>
          <a:p>
            <a:r>
              <a:rPr lang="it-IT" sz="1400" i="1" dirty="0" smtClean="0"/>
              <a:t>Fonte: Istat</a:t>
            </a:r>
            <a:endParaRPr lang="it-IT" sz="1400" i="1" dirty="0"/>
          </a:p>
        </p:txBody>
      </p:sp>
      <p:sp>
        <p:nvSpPr>
          <p:cNvPr id="7" name="CasellaDiTesto 6"/>
          <p:cNvSpPr txBox="1"/>
          <p:nvPr/>
        </p:nvSpPr>
        <p:spPr>
          <a:xfrm>
            <a:off x="1816275" y="4669226"/>
            <a:ext cx="1503122" cy="307777"/>
          </a:xfrm>
          <a:prstGeom prst="rect">
            <a:avLst/>
          </a:prstGeom>
          <a:noFill/>
        </p:spPr>
        <p:txBody>
          <a:bodyPr wrap="square" rtlCol="0">
            <a:spAutoFit/>
          </a:bodyPr>
          <a:lstStyle/>
          <a:p>
            <a:r>
              <a:rPr lang="it-IT" sz="1400" dirty="0" smtClean="0"/>
              <a:t>Manifattura IT</a:t>
            </a:r>
            <a:endParaRPr lang="it-IT" sz="1400" dirty="0"/>
          </a:p>
        </p:txBody>
      </p:sp>
      <p:sp>
        <p:nvSpPr>
          <p:cNvPr id="8" name="CasellaDiTesto 7"/>
          <p:cNvSpPr txBox="1"/>
          <p:nvPr/>
        </p:nvSpPr>
        <p:spPr>
          <a:xfrm>
            <a:off x="3319397" y="3784679"/>
            <a:ext cx="1503122" cy="307777"/>
          </a:xfrm>
          <a:prstGeom prst="rect">
            <a:avLst/>
          </a:prstGeom>
          <a:noFill/>
        </p:spPr>
        <p:txBody>
          <a:bodyPr wrap="square" rtlCol="0">
            <a:spAutoFit/>
          </a:bodyPr>
          <a:lstStyle/>
          <a:p>
            <a:r>
              <a:rPr lang="it-IT" sz="1400" dirty="0" smtClean="0"/>
              <a:t>Manifattura TLC</a:t>
            </a:r>
            <a:endParaRPr lang="it-IT" sz="1400" dirty="0"/>
          </a:p>
        </p:txBody>
      </p:sp>
      <p:sp>
        <p:nvSpPr>
          <p:cNvPr id="9" name="CasellaDiTesto 8"/>
          <p:cNvSpPr txBox="1"/>
          <p:nvPr/>
        </p:nvSpPr>
        <p:spPr>
          <a:xfrm>
            <a:off x="5104049" y="4062030"/>
            <a:ext cx="1503122" cy="307777"/>
          </a:xfrm>
          <a:prstGeom prst="rect">
            <a:avLst/>
          </a:prstGeom>
          <a:noFill/>
        </p:spPr>
        <p:txBody>
          <a:bodyPr wrap="square" rtlCol="0">
            <a:spAutoFit/>
          </a:bodyPr>
          <a:lstStyle/>
          <a:p>
            <a:r>
              <a:rPr lang="it-IT" sz="1400" dirty="0" smtClean="0"/>
              <a:t>Servizi TLC</a:t>
            </a:r>
            <a:endParaRPr lang="it-IT" sz="1400" dirty="0"/>
          </a:p>
        </p:txBody>
      </p:sp>
      <p:sp>
        <p:nvSpPr>
          <p:cNvPr id="10" name="CasellaDiTesto 9"/>
          <p:cNvSpPr txBox="1"/>
          <p:nvPr/>
        </p:nvSpPr>
        <p:spPr>
          <a:xfrm>
            <a:off x="6858000" y="2073136"/>
            <a:ext cx="1503122" cy="307777"/>
          </a:xfrm>
          <a:prstGeom prst="rect">
            <a:avLst/>
          </a:prstGeom>
          <a:noFill/>
        </p:spPr>
        <p:txBody>
          <a:bodyPr wrap="square" rtlCol="0">
            <a:spAutoFit/>
          </a:bodyPr>
          <a:lstStyle/>
          <a:p>
            <a:r>
              <a:rPr lang="it-IT" sz="1400" dirty="0" smtClean="0"/>
              <a:t>Servizi IT</a:t>
            </a:r>
            <a:endParaRPr lang="it-IT" sz="1400" dirty="0"/>
          </a:p>
        </p:txBody>
      </p:sp>
    </p:spTree>
    <p:extLst>
      <p:ext uri="{BB962C8B-B14F-4D97-AF65-F5344CB8AC3E}">
        <p14:creationId xmlns:p14="http://schemas.microsoft.com/office/powerpoint/2010/main" val="1262152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I cambiamenti nel settore </a:t>
            </a:r>
            <a:r>
              <a:rPr lang="it-IT" dirty="0" err="1" smtClean="0"/>
              <a:t>Ict</a:t>
            </a:r>
            <a:r>
              <a:rPr lang="it-IT" dirty="0" smtClean="0"/>
              <a:t> (3): </a:t>
            </a:r>
            <a:r>
              <a:rPr lang="it-IT" dirty="0"/>
              <a:t/>
            </a:r>
            <a:br>
              <a:rPr lang="it-IT" dirty="0"/>
            </a:br>
            <a:r>
              <a:rPr lang="it-IT" b="1" dirty="0" smtClean="0">
                <a:solidFill>
                  <a:schemeClr val="accent1">
                    <a:lumMod val="60000"/>
                    <a:lumOff val="40000"/>
                  </a:schemeClr>
                </a:solidFill>
                <a:latin typeface="Calibri"/>
              </a:rPr>
              <a:t>il global </a:t>
            </a:r>
            <a:r>
              <a:rPr lang="it-IT" b="1" dirty="0" err="1" smtClean="0">
                <a:solidFill>
                  <a:schemeClr val="accent1">
                    <a:lumMod val="60000"/>
                    <a:lumOff val="40000"/>
                  </a:schemeClr>
                </a:solidFill>
                <a:latin typeface="Calibri"/>
              </a:rPr>
              <a:t>digital</a:t>
            </a:r>
            <a:r>
              <a:rPr lang="it-IT" b="1" dirty="0" smtClean="0">
                <a:solidFill>
                  <a:schemeClr val="accent1">
                    <a:lumMod val="60000"/>
                    <a:lumOff val="40000"/>
                  </a:schemeClr>
                </a:solidFill>
                <a:latin typeface="Calibri"/>
              </a:rPr>
              <a:t> market</a:t>
            </a:r>
            <a:endParaRPr lang="it-IT" dirty="0"/>
          </a:p>
        </p:txBody>
      </p:sp>
      <p:graphicFrame>
        <p:nvGraphicFramePr>
          <p:cNvPr id="2" name="Tabella 1"/>
          <p:cNvGraphicFramePr>
            <a:graphicFrameLocks noGrp="1"/>
          </p:cNvGraphicFramePr>
          <p:nvPr>
            <p:extLst>
              <p:ext uri="{D42A27DB-BD31-4B8C-83A1-F6EECF244321}">
                <p14:modId xmlns:p14="http://schemas.microsoft.com/office/powerpoint/2010/main" val="1032916954"/>
              </p:ext>
            </p:extLst>
          </p:nvPr>
        </p:nvGraphicFramePr>
        <p:xfrm>
          <a:off x="275574" y="1628384"/>
          <a:ext cx="8693061" cy="4863021"/>
        </p:xfrm>
        <a:graphic>
          <a:graphicData uri="http://schemas.openxmlformats.org/drawingml/2006/table">
            <a:tbl>
              <a:tblPr firstRow="1" bandRow="1">
                <a:tableStyleId>{5C22544A-7EE6-4342-B048-85BDC9FD1C3A}</a:tableStyleId>
              </a:tblPr>
              <a:tblGrid>
                <a:gridCol w="2897687"/>
                <a:gridCol w="2897687"/>
                <a:gridCol w="2897687"/>
              </a:tblGrid>
              <a:tr h="626301">
                <a:tc>
                  <a:txBody>
                    <a:bodyPr/>
                    <a:lstStyle/>
                    <a:p>
                      <a:pPr algn="ctr"/>
                      <a:r>
                        <a:rPr lang="it-IT" sz="2400" dirty="0" smtClean="0"/>
                        <a:t>Manifattura</a:t>
                      </a:r>
                      <a:endParaRPr lang="it-IT" sz="2400" dirty="0"/>
                    </a:p>
                  </a:txBody>
                  <a:tcPr anchor="ctr"/>
                </a:tc>
                <a:tc>
                  <a:txBody>
                    <a:bodyPr/>
                    <a:lstStyle/>
                    <a:p>
                      <a:pPr algn="ctr"/>
                      <a:r>
                        <a:rPr lang="it-IT" sz="2400" dirty="0" smtClean="0"/>
                        <a:t>Servizi</a:t>
                      </a:r>
                      <a:endParaRPr lang="it-IT" sz="2400" dirty="0"/>
                    </a:p>
                  </a:txBody>
                  <a:tcPr anchor="ctr"/>
                </a:tc>
                <a:tc>
                  <a:txBody>
                    <a:bodyPr/>
                    <a:lstStyle/>
                    <a:p>
                      <a:pPr algn="ctr"/>
                      <a:r>
                        <a:rPr lang="it-IT" sz="2400" dirty="0" smtClean="0"/>
                        <a:t>Contenuti</a:t>
                      </a:r>
                      <a:endParaRPr lang="it-IT" sz="2400" dirty="0"/>
                    </a:p>
                  </a:txBody>
                  <a:tcPr anchor="ctr"/>
                </a:tc>
              </a:tr>
              <a:tr h="2968668">
                <a:tc>
                  <a:txBody>
                    <a:bodyPr/>
                    <a:lstStyle/>
                    <a:p>
                      <a:pPr algn="l"/>
                      <a:r>
                        <a:rPr lang="it-IT" sz="1600" u="sng" kern="1200" dirty="0" smtClean="0">
                          <a:solidFill>
                            <a:schemeClr val="dk1"/>
                          </a:solidFill>
                          <a:effectLst/>
                          <a:latin typeface="+mn-lt"/>
                          <a:ea typeface="+mn-ea"/>
                          <a:cs typeface="+mn-cs"/>
                        </a:rPr>
                        <a:t>26.1</a:t>
                      </a:r>
                      <a:r>
                        <a:rPr lang="it-IT" sz="1600" kern="1200" dirty="0" smtClean="0">
                          <a:solidFill>
                            <a:schemeClr val="dk1"/>
                          </a:solidFill>
                          <a:effectLst/>
                          <a:latin typeface="+mn-lt"/>
                          <a:ea typeface="+mn-ea"/>
                          <a:cs typeface="+mn-cs"/>
                        </a:rPr>
                        <a:t> Fabbricazione di </a:t>
                      </a:r>
                      <a:r>
                        <a:rPr lang="it-IT" sz="1600" b="1" kern="1200" dirty="0" smtClean="0">
                          <a:solidFill>
                            <a:schemeClr val="dk1"/>
                          </a:solidFill>
                          <a:effectLst/>
                          <a:latin typeface="+mn-lt"/>
                          <a:ea typeface="+mn-ea"/>
                          <a:cs typeface="+mn-cs"/>
                        </a:rPr>
                        <a:t>componenti elettronici </a:t>
                      </a:r>
                      <a:r>
                        <a:rPr lang="it-IT" sz="1600" kern="1200" dirty="0" smtClean="0">
                          <a:solidFill>
                            <a:schemeClr val="dk1"/>
                          </a:solidFill>
                          <a:effectLst/>
                          <a:latin typeface="+mn-lt"/>
                          <a:ea typeface="+mn-ea"/>
                          <a:cs typeface="+mn-cs"/>
                        </a:rPr>
                        <a:t>e schede elettroniche, </a:t>
                      </a:r>
                    </a:p>
                    <a:p>
                      <a:pPr algn="l"/>
                      <a:r>
                        <a:rPr lang="it-IT" sz="1600" u="sng" kern="1200" dirty="0" smtClean="0">
                          <a:solidFill>
                            <a:schemeClr val="dk1"/>
                          </a:solidFill>
                          <a:effectLst/>
                          <a:latin typeface="+mn-lt"/>
                          <a:ea typeface="+mn-ea"/>
                          <a:cs typeface="+mn-cs"/>
                        </a:rPr>
                        <a:t>26.2</a:t>
                      </a:r>
                      <a:r>
                        <a:rPr lang="it-IT" sz="1600" kern="1200" dirty="0" smtClean="0">
                          <a:solidFill>
                            <a:schemeClr val="dk1"/>
                          </a:solidFill>
                          <a:effectLst/>
                          <a:latin typeface="+mn-lt"/>
                          <a:ea typeface="+mn-ea"/>
                          <a:cs typeface="+mn-cs"/>
                        </a:rPr>
                        <a:t> Fabbricazione di </a:t>
                      </a:r>
                      <a:r>
                        <a:rPr lang="it-IT" sz="1600" b="1" kern="1200" dirty="0" smtClean="0">
                          <a:solidFill>
                            <a:schemeClr val="dk1"/>
                          </a:solidFill>
                          <a:effectLst/>
                          <a:latin typeface="+mn-lt"/>
                          <a:ea typeface="+mn-ea"/>
                          <a:cs typeface="+mn-cs"/>
                        </a:rPr>
                        <a:t>computer e unità periferiche</a:t>
                      </a:r>
                      <a:r>
                        <a:rPr lang="it-IT" sz="1600" kern="1200" dirty="0" smtClean="0">
                          <a:solidFill>
                            <a:schemeClr val="dk1"/>
                          </a:solidFill>
                          <a:effectLst/>
                          <a:latin typeface="+mn-lt"/>
                          <a:ea typeface="+mn-ea"/>
                          <a:cs typeface="+mn-cs"/>
                        </a:rPr>
                        <a:t>, </a:t>
                      </a:r>
                    </a:p>
                    <a:p>
                      <a:pPr algn="l"/>
                      <a:r>
                        <a:rPr lang="it-IT" sz="1600" u="sng" kern="1200" dirty="0" smtClean="0">
                          <a:solidFill>
                            <a:schemeClr val="dk1"/>
                          </a:solidFill>
                          <a:effectLst/>
                          <a:latin typeface="+mn-lt"/>
                          <a:ea typeface="+mn-ea"/>
                          <a:cs typeface="+mn-cs"/>
                        </a:rPr>
                        <a:t>26.3</a:t>
                      </a:r>
                      <a:r>
                        <a:rPr lang="it-IT" sz="1600" kern="1200" dirty="0" smtClean="0">
                          <a:solidFill>
                            <a:schemeClr val="dk1"/>
                          </a:solidFill>
                          <a:effectLst/>
                          <a:latin typeface="+mn-lt"/>
                          <a:ea typeface="+mn-ea"/>
                          <a:cs typeface="+mn-cs"/>
                        </a:rPr>
                        <a:t> Fabbricazione di </a:t>
                      </a:r>
                      <a:r>
                        <a:rPr lang="it-IT" sz="1600" b="1" kern="1200" dirty="0" smtClean="0">
                          <a:solidFill>
                            <a:schemeClr val="dk1"/>
                          </a:solidFill>
                          <a:effectLst/>
                          <a:latin typeface="+mn-lt"/>
                          <a:ea typeface="+mn-ea"/>
                          <a:cs typeface="+mn-cs"/>
                        </a:rPr>
                        <a:t>apparecchiature per le telecomunicazioni</a:t>
                      </a:r>
                      <a:r>
                        <a:rPr lang="it-IT" sz="1600" kern="1200" dirty="0" smtClean="0">
                          <a:solidFill>
                            <a:schemeClr val="dk1"/>
                          </a:solidFill>
                          <a:effectLst/>
                          <a:latin typeface="+mn-lt"/>
                          <a:ea typeface="+mn-ea"/>
                          <a:cs typeface="+mn-cs"/>
                        </a:rPr>
                        <a:t>, </a:t>
                      </a:r>
                    </a:p>
                    <a:p>
                      <a:pPr algn="l"/>
                      <a:r>
                        <a:rPr lang="it-IT" sz="1600" u="sng" kern="1200" dirty="0" smtClean="0">
                          <a:solidFill>
                            <a:schemeClr val="dk1"/>
                          </a:solidFill>
                          <a:effectLst/>
                          <a:latin typeface="+mn-lt"/>
                          <a:ea typeface="+mn-ea"/>
                          <a:cs typeface="+mn-cs"/>
                        </a:rPr>
                        <a:t>26.4</a:t>
                      </a:r>
                      <a:r>
                        <a:rPr lang="it-IT" sz="1600" kern="1200" dirty="0" smtClean="0">
                          <a:solidFill>
                            <a:schemeClr val="dk1"/>
                          </a:solidFill>
                          <a:effectLst/>
                          <a:latin typeface="+mn-lt"/>
                          <a:ea typeface="+mn-ea"/>
                          <a:cs typeface="+mn-cs"/>
                        </a:rPr>
                        <a:t> Fabbricazione di prodotti di </a:t>
                      </a:r>
                      <a:r>
                        <a:rPr lang="it-IT" sz="1600" b="1" kern="1200" dirty="0" smtClean="0">
                          <a:solidFill>
                            <a:schemeClr val="dk1"/>
                          </a:solidFill>
                          <a:effectLst/>
                          <a:latin typeface="+mn-lt"/>
                          <a:ea typeface="+mn-ea"/>
                          <a:cs typeface="+mn-cs"/>
                        </a:rPr>
                        <a:t>elettronica di consumo</a:t>
                      </a:r>
                      <a:r>
                        <a:rPr lang="it-IT" sz="1600" kern="1200" dirty="0" smtClean="0">
                          <a:solidFill>
                            <a:schemeClr val="dk1"/>
                          </a:solidFill>
                          <a:effectLst/>
                          <a:latin typeface="+mn-lt"/>
                          <a:ea typeface="+mn-ea"/>
                          <a:cs typeface="+mn-cs"/>
                        </a:rPr>
                        <a:t> audio e video, </a:t>
                      </a:r>
                    </a:p>
                    <a:p>
                      <a:pPr algn="l"/>
                      <a:r>
                        <a:rPr lang="it-IT" sz="1600" u="sng" kern="1200" dirty="0" smtClean="0">
                          <a:solidFill>
                            <a:schemeClr val="dk1"/>
                          </a:solidFill>
                          <a:effectLst/>
                          <a:latin typeface="+mn-lt"/>
                          <a:ea typeface="+mn-ea"/>
                          <a:cs typeface="+mn-cs"/>
                        </a:rPr>
                        <a:t>26.7</a:t>
                      </a:r>
                      <a:r>
                        <a:rPr lang="it-IT" sz="1600" kern="1200" dirty="0" smtClean="0">
                          <a:solidFill>
                            <a:schemeClr val="dk1"/>
                          </a:solidFill>
                          <a:effectLst/>
                          <a:latin typeface="+mn-lt"/>
                          <a:ea typeface="+mn-ea"/>
                          <a:cs typeface="+mn-cs"/>
                        </a:rPr>
                        <a:t> Fabbricazione di </a:t>
                      </a:r>
                      <a:r>
                        <a:rPr lang="it-IT" sz="1600" b="1" kern="1200" dirty="0" smtClean="0">
                          <a:solidFill>
                            <a:schemeClr val="dk1"/>
                          </a:solidFill>
                          <a:effectLst/>
                          <a:latin typeface="+mn-lt"/>
                          <a:ea typeface="+mn-ea"/>
                          <a:cs typeface="+mn-cs"/>
                        </a:rPr>
                        <a:t>strumenti ottici e attrezzature fotografiche</a:t>
                      </a:r>
                    </a:p>
                    <a:p>
                      <a:pPr algn="l"/>
                      <a:r>
                        <a:rPr lang="it-IT" sz="1600" u="sng" kern="1200" dirty="0" smtClean="0">
                          <a:solidFill>
                            <a:schemeClr val="dk1"/>
                          </a:solidFill>
                          <a:effectLst/>
                          <a:latin typeface="+mn-lt"/>
                          <a:ea typeface="+mn-ea"/>
                          <a:cs typeface="+mn-cs"/>
                        </a:rPr>
                        <a:t>26.8</a:t>
                      </a:r>
                      <a:r>
                        <a:rPr lang="it-IT" sz="1600" kern="1200" dirty="0" smtClean="0">
                          <a:solidFill>
                            <a:schemeClr val="dk1"/>
                          </a:solidFill>
                          <a:effectLst/>
                          <a:latin typeface="+mn-lt"/>
                          <a:ea typeface="+mn-ea"/>
                          <a:cs typeface="+mn-cs"/>
                        </a:rPr>
                        <a:t> Fabbricazione di </a:t>
                      </a:r>
                      <a:r>
                        <a:rPr lang="it-IT" sz="1600" b="1" kern="1200" dirty="0" smtClean="0">
                          <a:solidFill>
                            <a:schemeClr val="dk1"/>
                          </a:solidFill>
                          <a:effectLst/>
                          <a:latin typeface="+mn-lt"/>
                          <a:ea typeface="+mn-ea"/>
                          <a:cs typeface="+mn-cs"/>
                        </a:rPr>
                        <a:t>supporti magnetici e ottici</a:t>
                      </a:r>
                      <a:endParaRPr lang="it-IT" sz="1600" b="1" dirty="0"/>
                    </a:p>
                  </a:txBody>
                  <a:tcPr/>
                </a:tc>
                <a:tc>
                  <a:txBody>
                    <a:bodyPr/>
                    <a:lstStyle/>
                    <a:p>
                      <a:pPr algn="l"/>
                      <a:r>
                        <a:rPr lang="it-IT" sz="1600" u="sng" kern="1200" dirty="0" smtClean="0">
                          <a:solidFill>
                            <a:schemeClr val="dk1"/>
                          </a:solidFill>
                          <a:effectLst/>
                          <a:latin typeface="+mn-lt"/>
                          <a:ea typeface="+mn-ea"/>
                          <a:cs typeface="+mn-cs"/>
                        </a:rPr>
                        <a:t>58.2</a:t>
                      </a:r>
                      <a:r>
                        <a:rPr lang="it-IT" sz="1600" kern="1200" dirty="0" smtClean="0">
                          <a:solidFill>
                            <a:schemeClr val="dk1"/>
                          </a:solidFill>
                          <a:effectLst/>
                          <a:latin typeface="+mn-lt"/>
                          <a:ea typeface="+mn-ea"/>
                          <a:cs typeface="+mn-cs"/>
                        </a:rPr>
                        <a:t> Pubblicazione di </a:t>
                      </a:r>
                      <a:r>
                        <a:rPr lang="it-IT" sz="1600" b="1" kern="1200" dirty="0" smtClean="0">
                          <a:solidFill>
                            <a:schemeClr val="dk1"/>
                          </a:solidFill>
                          <a:effectLst/>
                          <a:latin typeface="+mn-lt"/>
                          <a:ea typeface="+mn-ea"/>
                          <a:cs typeface="+mn-cs"/>
                        </a:rPr>
                        <a:t>giochi per computer e altri software</a:t>
                      </a:r>
                      <a:r>
                        <a:rPr lang="it-IT" sz="1600" kern="1200" dirty="0" smtClean="0">
                          <a:solidFill>
                            <a:schemeClr val="dk1"/>
                          </a:solidFill>
                          <a:effectLst/>
                          <a:latin typeface="+mn-lt"/>
                          <a:ea typeface="+mn-ea"/>
                          <a:cs typeface="+mn-cs"/>
                        </a:rPr>
                        <a:t> a pacchetto, </a:t>
                      </a:r>
                    </a:p>
                    <a:p>
                      <a:pPr algn="l"/>
                      <a:r>
                        <a:rPr lang="it-IT" sz="1600" u="sng" kern="1200" dirty="0" smtClean="0">
                          <a:solidFill>
                            <a:schemeClr val="dk1"/>
                          </a:solidFill>
                          <a:effectLst/>
                          <a:latin typeface="+mn-lt"/>
                          <a:ea typeface="+mn-ea"/>
                          <a:cs typeface="+mn-cs"/>
                        </a:rPr>
                        <a:t>61</a:t>
                      </a:r>
                      <a:r>
                        <a:rPr lang="it-IT" sz="1600" kern="1200" dirty="0" smtClean="0">
                          <a:solidFill>
                            <a:schemeClr val="dk1"/>
                          </a:solidFill>
                          <a:effectLst/>
                          <a:latin typeface="+mn-lt"/>
                          <a:ea typeface="+mn-ea"/>
                          <a:cs typeface="+mn-cs"/>
                        </a:rPr>
                        <a:t> </a:t>
                      </a:r>
                      <a:r>
                        <a:rPr lang="it-IT" sz="1600" b="1" kern="1200" dirty="0" smtClean="0">
                          <a:solidFill>
                            <a:schemeClr val="dk1"/>
                          </a:solidFill>
                          <a:effectLst/>
                          <a:latin typeface="+mn-lt"/>
                          <a:ea typeface="+mn-ea"/>
                          <a:cs typeface="+mn-cs"/>
                        </a:rPr>
                        <a:t>Telecomunicazioni </a:t>
                      </a:r>
                      <a:r>
                        <a:rPr lang="it-IT" sz="1600" kern="1200" dirty="0" smtClean="0">
                          <a:solidFill>
                            <a:schemeClr val="dk1"/>
                          </a:solidFill>
                          <a:effectLst/>
                          <a:latin typeface="+mn-lt"/>
                          <a:ea typeface="+mn-ea"/>
                          <a:cs typeface="+mn-cs"/>
                        </a:rPr>
                        <a:t>fisse, mobili, satellitari e altri servizi di telecomunicazione, </a:t>
                      </a:r>
                    </a:p>
                    <a:p>
                      <a:pPr algn="l"/>
                      <a:r>
                        <a:rPr lang="it-IT" sz="1600" u="sng" kern="1200" dirty="0" smtClean="0">
                          <a:solidFill>
                            <a:schemeClr val="dk1"/>
                          </a:solidFill>
                          <a:effectLst/>
                          <a:latin typeface="+mn-lt"/>
                          <a:ea typeface="+mn-ea"/>
                          <a:cs typeface="+mn-cs"/>
                        </a:rPr>
                        <a:t>62</a:t>
                      </a:r>
                      <a:r>
                        <a:rPr lang="it-IT" sz="1600" kern="1200" dirty="0" smtClean="0">
                          <a:solidFill>
                            <a:schemeClr val="dk1"/>
                          </a:solidFill>
                          <a:effectLst/>
                          <a:latin typeface="+mn-lt"/>
                          <a:ea typeface="+mn-ea"/>
                          <a:cs typeface="+mn-cs"/>
                        </a:rPr>
                        <a:t> Produzione di </a:t>
                      </a:r>
                      <a:r>
                        <a:rPr lang="it-IT" sz="1600" b="1" kern="1200" dirty="0" smtClean="0">
                          <a:solidFill>
                            <a:schemeClr val="dk1"/>
                          </a:solidFill>
                          <a:effectLst/>
                          <a:latin typeface="+mn-lt"/>
                          <a:ea typeface="+mn-ea"/>
                          <a:cs typeface="+mn-cs"/>
                        </a:rPr>
                        <a:t>software</a:t>
                      </a:r>
                      <a:r>
                        <a:rPr lang="it-IT" sz="1600" kern="1200" dirty="0" smtClean="0">
                          <a:solidFill>
                            <a:schemeClr val="dk1"/>
                          </a:solidFill>
                          <a:effectLst/>
                          <a:latin typeface="+mn-lt"/>
                          <a:ea typeface="+mn-ea"/>
                          <a:cs typeface="+mn-cs"/>
                        </a:rPr>
                        <a:t>, consulenza informatica e attività connesse, </a:t>
                      </a:r>
                    </a:p>
                    <a:p>
                      <a:pPr algn="l"/>
                      <a:r>
                        <a:rPr lang="it-IT" sz="1600" u="sng" kern="1200" dirty="0" smtClean="0">
                          <a:solidFill>
                            <a:schemeClr val="dk1"/>
                          </a:solidFill>
                          <a:effectLst/>
                          <a:latin typeface="+mn-lt"/>
                          <a:ea typeface="+mn-ea"/>
                          <a:cs typeface="+mn-cs"/>
                        </a:rPr>
                        <a:t>63</a:t>
                      </a:r>
                      <a:r>
                        <a:rPr lang="it-IT" sz="1600" kern="1200" dirty="0" smtClean="0">
                          <a:solidFill>
                            <a:schemeClr val="dk1"/>
                          </a:solidFill>
                          <a:effectLst/>
                          <a:latin typeface="+mn-lt"/>
                          <a:ea typeface="+mn-ea"/>
                          <a:cs typeface="+mn-cs"/>
                        </a:rPr>
                        <a:t> Attività dei servizi d'informazione e altri </a:t>
                      </a:r>
                      <a:r>
                        <a:rPr lang="it-IT" sz="1600" b="1" kern="1200" dirty="0" smtClean="0">
                          <a:solidFill>
                            <a:schemeClr val="dk1"/>
                          </a:solidFill>
                          <a:effectLst/>
                          <a:latin typeface="+mn-lt"/>
                          <a:ea typeface="+mn-ea"/>
                          <a:cs typeface="+mn-cs"/>
                        </a:rPr>
                        <a:t>servizi informatici </a:t>
                      </a:r>
                    </a:p>
                    <a:p>
                      <a:pPr algn="l"/>
                      <a:r>
                        <a:rPr lang="it-IT" sz="1600" u="sng" kern="1200" dirty="0" smtClean="0">
                          <a:solidFill>
                            <a:schemeClr val="dk1"/>
                          </a:solidFill>
                          <a:effectLst/>
                          <a:latin typeface="+mn-lt"/>
                          <a:ea typeface="+mn-ea"/>
                          <a:cs typeface="+mn-cs"/>
                        </a:rPr>
                        <a:t>95.1</a:t>
                      </a:r>
                      <a:r>
                        <a:rPr lang="it-IT" sz="1600" kern="1200" dirty="0" smtClean="0">
                          <a:solidFill>
                            <a:schemeClr val="dk1"/>
                          </a:solidFill>
                          <a:effectLst/>
                          <a:latin typeface="+mn-lt"/>
                          <a:ea typeface="+mn-ea"/>
                          <a:cs typeface="+mn-cs"/>
                        </a:rPr>
                        <a:t> </a:t>
                      </a:r>
                      <a:r>
                        <a:rPr lang="it-IT" sz="1600" b="1" kern="1200" dirty="0" smtClean="0">
                          <a:solidFill>
                            <a:schemeClr val="dk1"/>
                          </a:solidFill>
                          <a:effectLst/>
                          <a:latin typeface="+mn-lt"/>
                          <a:ea typeface="+mn-ea"/>
                          <a:cs typeface="+mn-cs"/>
                        </a:rPr>
                        <a:t>Riparazione e manutenzione </a:t>
                      </a:r>
                      <a:r>
                        <a:rPr lang="it-IT" sz="1600" kern="1200" dirty="0" smtClean="0">
                          <a:solidFill>
                            <a:schemeClr val="dk1"/>
                          </a:solidFill>
                          <a:effectLst/>
                          <a:latin typeface="+mn-lt"/>
                          <a:ea typeface="+mn-ea"/>
                          <a:cs typeface="+mn-cs"/>
                        </a:rPr>
                        <a:t>di computer, periferiche, telefonia fissa e mobile e altre apparecchiature per la telecomunicazione.</a:t>
                      </a:r>
                      <a:endParaRPr lang="it-IT" sz="1600" dirty="0"/>
                    </a:p>
                  </a:txBody>
                  <a:tcPr/>
                </a:tc>
                <a:tc>
                  <a:txBody>
                    <a:bodyPr/>
                    <a:lstStyle/>
                    <a:p>
                      <a:pPr algn="l"/>
                      <a:r>
                        <a:rPr lang="it-IT" sz="1600" u="sng" kern="1200" dirty="0" smtClean="0">
                          <a:solidFill>
                            <a:schemeClr val="dk1"/>
                          </a:solidFill>
                          <a:effectLst/>
                          <a:latin typeface="+mn-lt"/>
                          <a:ea typeface="+mn-ea"/>
                          <a:cs typeface="+mn-cs"/>
                        </a:rPr>
                        <a:t>58.1</a:t>
                      </a:r>
                      <a:r>
                        <a:rPr lang="it-IT" sz="1600" kern="1200" dirty="0" smtClean="0">
                          <a:solidFill>
                            <a:schemeClr val="dk1"/>
                          </a:solidFill>
                          <a:effectLst/>
                          <a:latin typeface="+mn-lt"/>
                          <a:ea typeface="+mn-ea"/>
                          <a:cs typeface="+mn-cs"/>
                        </a:rPr>
                        <a:t> Edizione di libri ed altre </a:t>
                      </a:r>
                      <a:r>
                        <a:rPr lang="it-IT" sz="1600" b="1" kern="1200" dirty="0" smtClean="0">
                          <a:solidFill>
                            <a:schemeClr val="dk1"/>
                          </a:solidFill>
                          <a:effectLst/>
                          <a:latin typeface="+mn-lt"/>
                          <a:ea typeface="+mn-ea"/>
                          <a:cs typeface="+mn-cs"/>
                        </a:rPr>
                        <a:t>attività editoriali</a:t>
                      </a:r>
                      <a:r>
                        <a:rPr lang="it-IT" sz="1600" kern="1200" dirty="0" smtClean="0">
                          <a:solidFill>
                            <a:schemeClr val="dk1"/>
                          </a:solidFill>
                          <a:effectLst/>
                          <a:latin typeface="+mn-lt"/>
                          <a:ea typeface="+mn-ea"/>
                          <a:cs typeface="+mn-cs"/>
                        </a:rPr>
                        <a:t>, quelli sulla pubblicità al settore</a:t>
                      </a:r>
                    </a:p>
                    <a:p>
                      <a:pPr algn="l"/>
                      <a:r>
                        <a:rPr lang="it-IT" sz="1600" u="sng" kern="1200" dirty="0" smtClean="0">
                          <a:solidFill>
                            <a:schemeClr val="dk1"/>
                          </a:solidFill>
                          <a:effectLst/>
                          <a:latin typeface="+mn-lt"/>
                          <a:ea typeface="+mn-ea"/>
                          <a:cs typeface="+mn-cs"/>
                        </a:rPr>
                        <a:t>73.1</a:t>
                      </a:r>
                      <a:r>
                        <a:rPr lang="it-IT" sz="1600" kern="1200" dirty="0" smtClean="0">
                          <a:solidFill>
                            <a:schemeClr val="dk1"/>
                          </a:solidFill>
                          <a:effectLst/>
                          <a:latin typeface="+mn-lt"/>
                          <a:ea typeface="+mn-ea"/>
                          <a:cs typeface="+mn-cs"/>
                        </a:rPr>
                        <a:t> </a:t>
                      </a:r>
                      <a:r>
                        <a:rPr lang="it-IT" sz="1600" b="1" kern="1200" dirty="0" smtClean="0">
                          <a:solidFill>
                            <a:schemeClr val="dk1"/>
                          </a:solidFill>
                          <a:effectLst/>
                          <a:latin typeface="+mn-lt"/>
                          <a:ea typeface="+mn-ea"/>
                          <a:cs typeface="+mn-cs"/>
                        </a:rPr>
                        <a:t>Pubblicità</a:t>
                      </a:r>
                    </a:p>
                    <a:p>
                      <a:pPr algn="l"/>
                      <a:r>
                        <a:rPr lang="it-IT" sz="1600" u="sng" kern="1200" dirty="0" smtClean="0">
                          <a:solidFill>
                            <a:schemeClr val="dk1"/>
                          </a:solidFill>
                          <a:effectLst/>
                          <a:latin typeface="+mn-lt"/>
                          <a:ea typeface="+mn-ea"/>
                          <a:cs typeface="+mn-cs"/>
                        </a:rPr>
                        <a:t>59</a:t>
                      </a:r>
                      <a:r>
                        <a:rPr lang="it-IT" sz="1600" kern="1200" dirty="0" smtClean="0">
                          <a:solidFill>
                            <a:schemeClr val="dk1"/>
                          </a:solidFill>
                          <a:effectLst/>
                          <a:latin typeface="+mn-lt"/>
                          <a:ea typeface="+mn-ea"/>
                          <a:cs typeface="+mn-cs"/>
                        </a:rPr>
                        <a:t> Attività di produzione </a:t>
                      </a:r>
                      <a:r>
                        <a:rPr lang="it-IT" sz="1600" b="1" kern="1200" dirty="0" smtClean="0">
                          <a:solidFill>
                            <a:schemeClr val="dk1"/>
                          </a:solidFill>
                          <a:effectLst/>
                          <a:latin typeface="+mn-lt"/>
                          <a:ea typeface="+mn-ea"/>
                          <a:cs typeface="+mn-cs"/>
                        </a:rPr>
                        <a:t>cinematografica, di video e di programmi televisivi, di registrazioni musicali e sonore</a:t>
                      </a:r>
                      <a:r>
                        <a:rPr lang="it-IT" sz="1600" kern="1200" dirty="0" smtClean="0">
                          <a:solidFill>
                            <a:schemeClr val="dk1"/>
                          </a:solidFill>
                          <a:effectLst/>
                          <a:latin typeface="+mn-lt"/>
                          <a:ea typeface="+mn-ea"/>
                          <a:cs typeface="+mn-cs"/>
                        </a:rPr>
                        <a:t>, </a:t>
                      </a:r>
                      <a:r>
                        <a:rPr lang="it-IT" sz="1600" u="sng" kern="1200" dirty="0" smtClean="0">
                          <a:solidFill>
                            <a:schemeClr val="dk1"/>
                          </a:solidFill>
                          <a:effectLst/>
                          <a:latin typeface="+mn-lt"/>
                          <a:ea typeface="+mn-ea"/>
                          <a:cs typeface="+mn-cs"/>
                        </a:rPr>
                        <a:t>60</a:t>
                      </a:r>
                      <a:r>
                        <a:rPr lang="it-IT" sz="1600" kern="1200" dirty="0" smtClean="0">
                          <a:solidFill>
                            <a:schemeClr val="dk1"/>
                          </a:solidFill>
                          <a:effectLst/>
                          <a:latin typeface="+mn-lt"/>
                          <a:ea typeface="+mn-ea"/>
                          <a:cs typeface="+mn-cs"/>
                        </a:rPr>
                        <a:t> Attività di </a:t>
                      </a:r>
                      <a:r>
                        <a:rPr lang="it-IT" sz="1600" b="1" kern="1200" dirty="0" smtClean="0">
                          <a:solidFill>
                            <a:schemeClr val="dk1"/>
                          </a:solidFill>
                          <a:effectLst/>
                          <a:latin typeface="+mn-lt"/>
                          <a:ea typeface="+mn-ea"/>
                          <a:cs typeface="+mn-cs"/>
                        </a:rPr>
                        <a:t>programmazione </a:t>
                      </a:r>
                      <a:r>
                        <a:rPr lang="it-IT" sz="1600" kern="1200" dirty="0" smtClean="0">
                          <a:solidFill>
                            <a:schemeClr val="dk1"/>
                          </a:solidFill>
                          <a:effectLst/>
                          <a:latin typeface="+mn-lt"/>
                          <a:ea typeface="+mn-ea"/>
                          <a:cs typeface="+mn-cs"/>
                        </a:rPr>
                        <a:t>e trasmissione.</a:t>
                      </a:r>
                      <a:endParaRPr lang="it-IT" sz="1600" dirty="0"/>
                    </a:p>
                  </a:txBody>
                  <a:tcPr/>
                </a:tc>
              </a:tr>
            </a:tbl>
          </a:graphicData>
        </a:graphic>
      </p:graphicFrame>
    </p:spTree>
    <p:extLst>
      <p:ext uri="{BB962C8B-B14F-4D97-AF65-F5344CB8AC3E}">
        <p14:creationId xmlns:p14="http://schemas.microsoft.com/office/powerpoint/2010/main" val="3506392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187890" y="355847"/>
            <a:ext cx="8768220" cy="1054394"/>
          </a:xfrm>
        </p:spPr>
        <p:txBody>
          <a:bodyPr/>
          <a:lstStyle/>
          <a:p>
            <a:r>
              <a:rPr lang="it-IT" dirty="0" smtClean="0"/>
              <a:t>L’</a:t>
            </a:r>
            <a:r>
              <a:rPr lang="it-IT" dirty="0" err="1" smtClean="0"/>
              <a:t>ict</a:t>
            </a:r>
            <a:r>
              <a:rPr lang="it-IT" dirty="0" smtClean="0"/>
              <a:t> nell’area metropolitana </a:t>
            </a:r>
            <a:r>
              <a:rPr lang="it-IT" dirty="0" smtClean="0"/>
              <a:t>fi-</a:t>
            </a:r>
            <a:r>
              <a:rPr lang="it-IT" dirty="0" err="1" smtClean="0"/>
              <a:t>po</a:t>
            </a:r>
            <a:r>
              <a:rPr lang="it-IT" dirty="0" smtClean="0"/>
              <a:t>-</a:t>
            </a:r>
            <a:r>
              <a:rPr lang="it-IT" dirty="0" err="1" smtClean="0"/>
              <a:t>pt</a:t>
            </a:r>
            <a:r>
              <a:rPr lang="it-IT" dirty="0" smtClean="0"/>
              <a:t> (1)</a:t>
            </a:r>
            <a:endParaRPr lang="it-IT" dirty="0"/>
          </a:p>
        </p:txBody>
      </p:sp>
      <p:sp>
        <p:nvSpPr>
          <p:cNvPr id="5" name="Rettangolo 4"/>
          <p:cNvSpPr/>
          <p:nvPr/>
        </p:nvSpPr>
        <p:spPr>
          <a:xfrm>
            <a:off x="187890" y="1664629"/>
            <a:ext cx="8768220" cy="400110"/>
          </a:xfrm>
          <a:prstGeom prst="rect">
            <a:avLst/>
          </a:prstGeom>
        </p:spPr>
        <p:txBody>
          <a:bodyPr wrap="square">
            <a:spAutoFit/>
          </a:bodyPr>
          <a:lstStyle/>
          <a:p>
            <a:pPr algn="ctr"/>
            <a:r>
              <a:rPr lang="it-IT" sz="2000" dirty="0" smtClean="0"/>
              <a:t>Gli addetti alle unità locale nei </a:t>
            </a:r>
            <a:r>
              <a:rPr lang="it-IT" sz="2000" dirty="0" err="1" smtClean="0"/>
              <a:t>sll</a:t>
            </a:r>
            <a:r>
              <a:rPr lang="it-IT" sz="2000" dirty="0" smtClean="0"/>
              <a:t> di Prato, Firenze e Pistoia  (Istat-Asia 2009)</a:t>
            </a:r>
            <a:endParaRPr lang="it-IT" sz="2000" dirty="0"/>
          </a:p>
        </p:txBody>
      </p:sp>
      <p:graphicFrame>
        <p:nvGraphicFramePr>
          <p:cNvPr id="2" name="Tabella 1"/>
          <p:cNvGraphicFramePr>
            <a:graphicFrameLocks noGrp="1"/>
          </p:cNvGraphicFramePr>
          <p:nvPr>
            <p:extLst>
              <p:ext uri="{D42A27DB-BD31-4B8C-83A1-F6EECF244321}">
                <p14:modId xmlns:p14="http://schemas.microsoft.com/office/powerpoint/2010/main" val="125831337"/>
              </p:ext>
            </p:extLst>
          </p:nvPr>
        </p:nvGraphicFramePr>
        <p:xfrm>
          <a:off x="1248428" y="2281129"/>
          <a:ext cx="6096000" cy="14833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endParaRPr lang="it-IT" dirty="0"/>
                    </a:p>
                  </a:txBody>
                  <a:tcPr/>
                </a:tc>
                <a:tc>
                  <a:txBody>
                    <a:bodyPr/>
                    <a:lstStyle/>
                    <a:p>
                      <a:r>
                        <a:rPr lang="it-IT" dirty="0" smtClean="0"/>
                        <a:t>Manifattura</a:t>
                      </a:r>
                      <a:endParaRPr lang="it-IT" dirty="0"/>
                    </a:p>
                  </a:txBody>
                  <a:tcPr/>
                </a:tc>
                <a:tc>
                  <a:txBody>
                    <a:bodyPr/>
                    <a:lstStyle/>
                    <a:p>
                      <a:r>
                        <a:rPr lang="it-IT" dirty="0" smtClean="0"/>
                        <a:t>Servizi</a:t>
                      </a:r>
                      <a:endParaRPr lang="it-IT" dirty="0"/>
                    </a:p>
                  </a:txBody>
                  <a:tcPr/>
                </a:tc>
                <a:tc>
                  <a:txBody>
                    <a:bodyPr/>
                    <a:lstStyle/>
                    <a:p>
                      <a:r>
                        <a:rPr lang="it-IT" dirty="0" smtClean="0"/>
                        <a:t>Contenuti</a:t>
                      </a:r>
                      <a:endParaRPr lang="it-IT" dirty="0"/>
                    </a:p>
                  </a:txBody>
                  <a:tcPr/>
                </a:tc>
              </a:tr>
              <a:tr h="370840">
                <a:tc>
                  <a:txBody>
                    <a:bodyPr/>
                    <a:lstStyle/>
                    <a:p>
                      <a:r>
                        <a:rPr lang="it-IT" dirty="0" smtClean="0"/>
                        <a:t>Prato</a:t>
                      </a:r>
                      <a:endParaRPr lang="it-IT" dirty="0"/>
                    </a:p>
                  </a:txBody>
                  <a:tcPr/>
                </a:tc>
                <a:tc>
                  <a:txBody>
                    <a:bodyPr/>
                    <a:lstStyle/>
                    <a:p>
                      <a:pPr algn="r"/>
                      <a:r>
                        <a:rPr lang="it-IT" dirty="0" smtClean="0"/>
                        <a:t>79</a:t>
                      </a:r>
                      <a:endParaRPr lang="it-IT" dirty="0"/>
                    </a:p>
                  </a:txBody>
                  <a:tcPr/>
                </a:tc>
                <a:tc>
                  <a:txBody>
                    <a:bodyPr/>
                    <a:lstStyle/>
                    <a:p>
                      <a:pPr algn="r"/>
                      <a:r>
                        <a:rPr lang="it-IT" dirty="0" smtClean="0"/>
                        <a:t>1689</a:t>
                      </a:r>
                      <a:endParaRPr lang="it-IT" dirty="0"/>
                    </a:p>
                  </a:txBody>
                  <a:tcPr/>
                </a:tc>
                <a:tc>
                  <a:txBody>
                    <a:bodyPr/>
                    <a:lstStyle/>
                    <a:p>
                      <a:pPr algn="r"/>
                      <a:r>
                        <a:rPr lang="it-IT" dirty="0" smtClean="0"/>
                        <a:t>331</a:t>
                      </a:r>
                      <a:endParaRPr lang="it-IT" dirty="0"/>
                    </a:p>
                  </a:txBody>
                  <a:tcPr/>
                </a:tc>
              </a:tr>
              <a:tr h="370840">
                <a:tc>
                  <a:txBody>
                    <a:bodyPr/>
                    <a:lstStyle/>
                    <a:p>
                      <a:r>
                        <a:rPr lang="it-IT" dirty="0" smtClean="0"/>
                        <a:t>Firenze</a:t>
                      </a:r>
                      <a:endParaRPr lang="it-IT" dirty="0"/>
                    </a:p>
                  </a:txBody>
                  <a:tcPr/>
                </a:tc>
                <a:tc>
                  <a:txBody>
                    <a:bodyPr/>
                    <a:lstStyle/>
                    <a:p>
                      <a:pPr algn="r"/>
                      <a:r>
                        <a:rPr lang="it-IT" dirty="0" smtClean="0"/>
                        <a:t>1786</a:t>
                      </a:r>
                      <a:endParaRPr lang="it-IT" dirty="0"/>
                    </a:p>
                  </a:txBody>
                  <a:tcPr/>
                </a:tc>
                <a:tc>
                  <a:txBody>
                    <a:bodyPr/>
                    <a:lstStyle/>
                    <a:p>
                      <a:pPr algn="r"/>
                      <a:r>
                        <a:rPr lang="it-IT" dirty="0" smtClean="0"/>
                        <a:t>8977</a:t>
                      </a:r>
                      <a:endParaRPr lang="it-IT"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it-IT" dirty="0" smtClean="0"/>
                        <a:t>2619</a:t>
                      </a:r>
                      <a:endParaRPr lang="it-IT" dirty="0"/>
                    </a:p>
                  </a:txBody>
                  <a:tcPr/>
                </a:tc>
              </a:tr>
              <a:tr h="370840">
                <a:tc>
                  <a:txBody>
                    <a:bodyPr/>
                    <a:lstStyle/>
                    <a:p>
                      <a:r>
                        <a:rPr lang="it-IT" dirty="0" smtClean="0"/>
                        <a:t>Pistoia</a:t>
                      </a:r>
                      <a:endParaRPr lang="it-IT" dirty="0"/>
                    </a:p>
                  </a:txBody>
                  <a:tcPr/>
                </a:tc>
                <a:tc>
                  <a:txBody>
                    <a:bodyPr/>
                    <a:lstStyle/>
                    <a:p>
                      <a:pPr algn="r"/>
                      <a:r>
                        <a:rPr lang="it-IT" dirty="0" smtClean="0"/>
                        <a:t>22</a:t>
                      </a:r>
                      <a:endParaRPr lang="it-IT" dirty="0"/>
                    </a:p>
                  </a:txBody>
                  <a:tcPr/>
                </a:tc>
                <a:tc>
                  <a:txBody>
                    <a:bodyPr/>
                    <a:lstStyle/>
                    <a:p>
                      <a:pPr algn="r"/>
                      <a:r>
                        <a:rPr lang="it-IT" dirty="0" smtClean="0"/>
                        <a:t>586</a:t>
                      </a:r>
                      <a:endParaRPr lang="it-IT" dirty="0"/>
                    </a:p>
                  </a:txBody>
                  <a:tcPr/>
                </a:tc>
                <a:tc>
                  <a:txBody>
                    <a:bodyPr/>
                    <a:lstStyle/>
                    <a:p>
                      <a:pPr algn="r"/>
                      <a:r>
                        <a:rPr lang="it-IT" dirty="0" smtClean="0"/>
                        <a:t>155</a:t>
                      </a:r>
                      <a:endParaRPr lang="it-IT" dirty="0"/>
                    </a:p>
                  </a:txBody>
                  <a:tcPr/>
                </a:tc>
              </a:tr>
            </a:tbl>
          </a:graphicData>
        </a:graphic>
      </p:graphicFrame>
      <p:graphicFrame>
        <p:nvGraphicFramePr>
          <p:cNvPr id="6" name="Tabella 5"/>
          <p:cNvGraphicFramePr>
            <a:graphicFrameLocks noGrp="1"/>
          </p:cNvGraphicFramePr>
          <p:nvPr>
            <p:extLst>
              <p:ext uri="{D42A27DB-BD31-4B8C-83A1-F6EECF244321}">
                <p14:modId xmlns:p14="http://schemas.microsoft.com/office/powerpoint/2010/main" val="767969364"/>
              </p:ext>
            </p:extLst>
          </p:nvPr>
        </p:nvGraphicFramePr>
        <p:xfrm>
          <a:off x="1248428" y="4697469"/>
          <a:ext cx="7144010" cy="1478280"/>
        </p:xfrm>
        <a:graphic>
          <a:graphicData uri="http://schemas.openxmlformats.org/drawingml/2006/table">
            <a:tbl>
              <a:tblPr firstRow="1" bandRow="1">
                <a:tableStyleId>{5C22544A-7EE6-4342-B048-85BDC9FD1C3A}</a:tableStyleId>
              </a:tblPr>
              <a:tblGrid>
                <a:gridCol w="1544876"/>
                <a:gridCol w="1515649"/>
                <a:gridCol w="1515650"/>
                <a:gridCol w="1515649"/>
                <a:gridCol w="1052186"/>
              </a:tblGrid>
              <a:tr h="0">
                <a:tc>
                  <a:txBody>
                    <a:bodyPr/>
                    <a:lstStyle/>
                    <a:p>
                      <a:endParaRPr lang="it-IT" dirty="0"/>
                    </a:p>
                  </a:txBody>
                  <a:tcPr/>
                </a:tc>
                <a:tc>
                  <a:txBody>
                    <a:bodyPr/>
                    <a:lstStyle/>
                    <a:p>
                      <a:r>
                        <a:rPr lang="it-IT" dirty="0" smtClean="0"/>
                        <a:t>Manifattura</a:t>
                      </a:r>
                      <a:endParaRPr lang="it-IT" dirty="0"/>
                    </a:p>
                  </a:txBody>
                  <a:tcPr/>
                </a:tc>
                <a:tc>
                  <a:txBody>
                    <a:bodyPr/>
                    <a:lstStyle/>
                    <a:p>
                      <a:r>
                        <a:rPr lang="it-IT" dirty="0" smtClean="0"/>
                        <a:t>Servizi</a:t>
                      </a:r>
                      <a:endParaRPr lang="it-IT" dirty="0"/>
                    </a:p>
                  </a:txBody>
                  <a:tcPr/>
                </a:tc>
                <a:tc>
                  <a:txBody>
                    <a:bodyPr/>
                    <a:lstStyle/>
                    <a:p>
                      <a:r>
                        <a:rPr lang="it-IT" dirty="0" smtClean="0"/>
                        <a:t>Contenuti</a:t>
                      </a:r>
                      <a:endParaRPr lang="it-IT" dirty="0"/>
                    </a:p>
                  </a:txBody>
                  <a:tcPr/>
                </a:tc>
                <a:tc>
                  <a:txBody>
                    <a:bodyPr/>
                    <a:lstStyle/>
                    <a:p>
                      <a:endParaRPr lang="it-IT" dirty="0"/>
                    </a:p>
                  </a:txBody>
                  <a:tcPr/>
                </a:tc>
              </a:tr>
              <a:tr h="370840">
                <a:tc>
                  <a:txBody>
                    <a:bodyPr/>
                    <a:lstStyle/>
                    <a:p>
                      <a:r>
                        <a:rPr lang="it-IT" dirty="0" smtClean="0"/>
                        <a:t>Prato</a:t>
                      </a:r>
                      <a:endParaRPr lang="it-IT" dirty="0"/>
                    </a:p>
                  </a:txBody>
                  <a:tcPr/>
                </a:tc>
                <a:tc>
                  <a:txBody>
                    <a:bodyPr/>
                    <a:lstStyle/>
                    <a:p>
                      <a:pPr algn="r"/>
                      <a:r>
                        <a:rPr lang="it-IT" dirty="0" smtClean="0"/>
                        <a:t>3,8</a:t>
                      </a:r>
                      <a:endParaRPr lang="it-IT" dirty="0"/>
                    </a:p>
                  </a:txBody>
                  <a:tcPr/>
                </a:tc>
                <a:tc>
                  <a:txBody>
                    <a:bodyPr/>
                    <a:lstStyle/>
                    <a:p>
                      <a:pPr algn="r"/>
                      <a:r>
                        <a:rPr lang="it-IT" dirty="0" smtClean="0"/>
                        <a:t>80,5</a:t>
                      </a:r>
                      <a:endParaRPr lang="it-IT" dirty="0"/>
                    </a:p>
                  </a:txBody>
                  <a:tcPr/>
                </a:tc>
                <a:tc>
                  <a:txBody>
                    <a:bodyPr/>
                    <a:lstStyle/>
                    <a:p>
                      <a:pPr algn="r"/>
                      <a:r>
                        <a:rPr lang="it-IT" dirty="0" smtClean="0"/>
                        <a:t>15,8</a:t>
                      </a:r>
                      <a:endParaRPr lang="it-IT" dirty="0"/>
                    </a:p>
                  </a:txBody>
                  <a:tcPr/>
                </a:tc>
                <a:tc>
                  <a:txBody>
                    <a:bodyPr/>
                    <a:lstStyle/>
                    <a:p>
                      <a:pPr algn="r"/>
                      <a:r>
                        <a:rPr lang="it-IT" dirty="0" smtClean="0"/>
                        <a:t>100</a:t>
                      </a:r>
                      <a:endParaRPr lang="it-IT" dirty="0"/>
                    </a:p>
                  </a:txBody>
                  <a:tcPr/>
                </a:tc>
              </a:tr>
              <a:tr h="370840">
                <a:tc>
                  <a:txBody>
                    <a:bodyPr/>
                    <a:lstStyle/>
                    <a:p>
                      <a:r>
                        <a:rPr lang="it-IT" dirty="0" smtClean="0"/>
                        <a:t>Firenze</a:t>
                      </a:r>
                      <a:endParaRPr lang="it-IT" dirty="0"/>
                    </a:p>
                  </a:txBody>
                  <a:tcPr/>
                </a:tc>
                <a:tc>
                  <a:txBody>
                    <a:bodyPr/>
                    <a:lstStyle/>
                    <a:p>
                      <a:pPr algn="r"/>
                      <a:r>
                        <a:rPr lang="it-IT" dirty="0" smtClean="0"/>
                        <a:t>13,3</a:t>
                      </a:r>
                      <a:endParaRPr lang="it-IT" dirty="0"/>
                    </a:p>
                  </a:txBody>
                  <a:tcPr/>
                </a:tc>
                <a:tc>
                  <a:txBody>
                    <a:bodyPr/>
                    <a:lstStyle/>
                    <a:p>
                      <a:pPr algn="r"/>
                      <a:r>
                        <a:rPr lang="it-IT" dirty="0" smtClean="0"/>
                        <a:t>67,1</a:t>
                      </a:r>
                      <a:endParaRPr lang="it-IT"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it-IT" dirty="0" smtClean="0"/>
                        <a:t>19,6</a:t>
                      </a:r>
                      <a:endParaRPr lang="it-IT"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it-IT" dirty="0" smtClean="0"/>
                        <a:t>100</a:t>
                      </a:r>
                      <a:endParaRPr lang="it-IT" dirty="0"/>
                    </a:p>
                  </a:txBody>
                  <a:tcPr/>
                </a:tc>
              </a:tr>
              <a:tr h="370840">
                <a:tc>
                  <a:txBody>
                    <a:bodyPr/>
                    <a:lstStyle/>
                    <a:p>
                      <a:r>
                        <a:rPr lang="it-IT" dirty="0" smtClean="0"/>
                        <a:t>Pistoia</a:t>
                      </a:r>
                      <a:endParaRPr lang="it-IT" dirty="0"/>
                    </a:p>
                  </a:txBody>
                  <a:tcPr/>
                </a:tc>
                <a:tc>
                  <a:txBody>
                    <a:bodyPr/>
                    <a:lstStyle/>
                    <a:p>
                      <a:pPr algn="r"/>
                      <a:r>
                        <a:rPr lang="it-IT" dirty="0" smtClean="0"/>
                        <a:t>2,9</a:t>
                      </a:r>
                      <a:endParaRPr lang="it-IT" dirty="0"/>
                    </a:p>
                  </a:txBody>
                  <a:tcPr/>
                </a:tc>
                <a:tc>
                  <a:txBody>
                    <a:bodyPr/>
                    <a:lstStyle/>
                    <a:p>
                      <a:pPr algn="r"/>
                      <a:r>
                        <a:rPr lang="it-IT" dirty="0" smtClean="0"/>
                        <a:t>76,8</a:t>
                      </a:r>
                      <a:endParaRPr lang="it-IT" dirty="0"/>
                    </a:p>
                  </a:txBody>
                  <a:tcPr/>
                </a:tc>
                <a:tc>
                  <a:txBody>
                    <a:bodyPr/>
                    <a:lstStyle/>
                    <a:p>
                      <a:pPr algn="r"/>
                      <a:r>
                        <a:rPr lang="it-IT" dirty="0" smtClean="0"/>
                        <a:t>20,3</a:t>
                      </a:r>
                      <a:endParaRPr lang="it-IT" dirty="0"/>
                    </a:p>
                  </a:txBody>
                  <a:tcPr/>
                </a:tc>
                <a:tc>
                  <a:txBody>
                    <a:bodyPr/>
                    <a:lstStyle/>
                    <a:p>
                      <a:pPr algn="r"/>
                      <a:r>
                        <a:rPr lang="it-IT" dirty="0" smtClean="0"/>
                        <a:t>100</a:t>
                      </a:r>
                      <a:endParaRPr lang="it-IT" dirty="0"/>
                    </a:p>
                  </a:txBody>
                  <a:tcPr/>
                </a:tc>
              </a:tr>
            </a:tbl>
          </a:graphicData>
        </a:graphic>
      </p:graphicFrame>
      <p:sp>
        <p:nvSpPr>
          <p:cNvPr id="7" name="Rettangolo 6"/>
          <p:cNvSpPr/>
          <p:nvPr/>
        </p:nvSpPr>
        <p:spPr>
          <a:xfrm>
            <a:off x="1248428" y="4084995"/>
            <a:ext cx="776614" cy="400110"/>
          </a:xfrm>
          <a:prstGeom prst="rect">
            <a:avLst/>
          </a:prstGeom>
        </p:spPr>
        <p:txBody>
          <a:bodyPr wrap="square">
            <a:spAutoFit/>
          </a:bodyPr>
          <a:lstStyle/>
          <a:p>
            <a:pPr algn="ctr"/>
            <a:r>
              <a:rPr lang="it-IT" sz="2000" b="1" dirty="0" smtClean="0"/>
              <a:t>%</a:t>
            </a:r>
            <a:endParaRPr lang="it-IT" sz="2000" b="1" dirty="0"/>
          </a:p>
        </p:txBody>
      </p:sp>
    </p:spTree>
    <p:extLst>
      <p:ext uri="{BB962C8B-B14F-4D97-AF65-F5344CB8AC3E}">
        <p14:creationId xmlns:p14="http://schemas.microsoft.com/office/powerpoint/2010/main" val="3499548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smtClean="0"/>
              <a:t>L’</a:t>
            </a:r>
            <a:r>
              <a:rPr lang="it-IT" dirty="0" err="1" smtClean="0"/>
              <a:t>ict</a:t>
            </a:r>
            <a:r>
              <a:rPr lang="it-IT" dirty="0" smtClean="0"/>
              <a:t> nell’area metropolitana</a:t>
            </a:r>
            <a:br>
              <a:rPr lang="it-IT" dirty="0" smtClean="0"/>
            </a:br>
            <a:r>
              <a:rPr lang="it-IT" dirty="0" smtClean="0"/>
              <a:t>fi-</a:t>
            </a:r>
            <a:r>
              <a:rPr lang="it-IT" dirty="0" err="1" smtClean="0"/>
              <a:t>po</a:t>
            </a:r>
            <a:r>
              <a:rPr lang="it-IT" dirty="0" smtClean="0"/>
              <a:t>-</a:t>
            </a:r>
            <a:r>
              <a:rPr lang="it-IT" dirty="0" err="1" smtClean="0"/>
              <a:t>pt</a:t>
            </a:r>
            <a:r>
              <a:rPr lang="it-IT" dirty="0" smtClean="0"/>
              <a:t> (2)</a:t>
            </a:r>
            <a:endParaRPr lang="it-IT" dirty="0"/>
          </a:p>
        </p:txBody>
      </p:sp>
      <p:pic>
        <p:nvPicPr>
          <p:cNvPr id="4" name="Immagine 3"/>
          <p:cNvPicPr/>
          <p:nvPr/>
        </p:nvPicPr>
        <p:blipFill>
          <a:blip r:embed="rId3">
            <a:extLst>
              <a:ext uri="{28A0092B-C50C-407E-A947-70E740481C1C}">
                <a14:useLocalDpi xmlns:a14="http://schemas.microsoft.com/office/drawing/2010/main" val="0"/>
              </a:ext>
            </a:extLst>
          </a:blip>
          <a:srcRect/>
          <a:stretch>
            <a:fillRect/>
          </a:stretch>
        </p:blipFill>
        <p:spPr bwMode="auto">
          <a:xfrm>
            <a:off x="107950" y="1823760"/>
            <a:ext cx="8928100" cy="4713605"/>
          </a:xfrm>
          <a:prstGeom prst="rect">
            <a:avLst/>
          </a:prstGeom>
          <a:noFill/>
          <a:ln>
            <a:noFill/>
          </a:ln>
        </p:spPr>
      </p:pic>
      <p:sp>
        <p:nvSpPr>
          <p:cNvPr id="2" name="Rettangolo 1"/>
          <p:cNvSpPr/>
          <p:nvPr/>
        </p:nvSpPr>
        <p:spPr>
          <a:xfrm>
            <a:off x="107950" y="6488668"/>
            <a:ext cx="3331810" cy="369332"/>
          </a:xfrm>
          <a:prstGeom prst="rect">
            <a:avLst/>
          </a:prstGeom>
        </p:spPr>
        <p:txBody>
          <a:bodyPr wrap="none">
            <a:spAutoFit/>
          </a:bodyPr>
          <a:lstStyle/>
          <a:p>
            <a:r>
              <a:rPr lang="it-IT" dirty="0" smtClean="0"/>
              <a:t>(Fonte: AIDA - Bureau Van </a:t>
            </a:r>
            <a:r>
              <a:rPr lang="it-IT" dirty="0" err="1" smtClean="0"/>
              <a:t>Dijk</a:t>
            </a:r>
            <a:r>
              <a:rPr lang="it-IT" dirty="0" smtClean="0"/>
              <a:t>)</a:t>
            </a:r>
            <a:endParaRPr lang="it-IT" dirty="0"/>
          </a:p>
        </p:txBody>
      </p:sp>
    </p:spTree>
    <p:extLst>
      <p:ext uri="{BB962C8B-B14F-4D97-AF65-F5344CB8AC3E}">
        <p14:creationId xmlns:p14="http://schemas.microsoft.com/office/powerpoint/2010/main" val="1433983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smtClean="0"/>
              <a:t>L’</a:t>
            </a:r>
            <a:r>
              <a:rPr lang="it-IT" dirty="0" err="1" smtClean="0"/>
              <a:t>ict</a:t>
            </a:r>
            <a:r>
              <a:rPr lang="it-IT" dirty="0" smtClean="0"/>
              <a:t> nel </a:t>
            </a:r>
            <a:r>
              <a:rPr lang="it-IT" dirty="0" err="1" smtClean="0"/>
              <a:t>sll</a:t>
            </a:r>
            <a:r>
              <a:rPr lang="it-IT" dirty="0" smtClean="0"/>
              <a:t> di </a:t>
            </a:r>
            <a:r>
              <a:rPr lang="it-IT" dirty="0" smtClean="0"/>
              <a:t>prato (1): </a:t>
            </a:r>
            <a:br>
              <a:rPr lang="it-IT" dirty="0" smtClean="0"/>
            </a:br>
            <a:r>
              <a:rPr lang="it-IT" dirty="0" smtClean="0">
                <a:solidFill>
                  <a:schemeClr val="accent1">
                    <a:lumMod val="60000"/>
                    <a:lumOff val="40000"/>
                  </a:schemeClr>
                </a:solidFill>
              </a:rPr>
              <a:t>addetti e unità locali</a:t>
            </a:r>
            <a:endParaRPr lang="it-IT" dirty="0">
              <a:solidFill>
                <a:schemeClr val="accent1">
                  <a:lumMod val="60000"/>
                  <a:lumOff val="40000"/>
                </a:schemeClr>
              </a:solidFill>
            </a:endParaRPr>
          </a:p>
        </p:txBody>
      </p:sp>
      <p:sp>
        <p:nvSpPr>
          <p:cNvPr id="5" name="Rettangolo 4"/>
          <p:cNvSpPr/>
          <p:nvPr/>
        </p:nvSpPr>
        <p:spPr>
          <a:xfrm>
            <a:off x="919617" y="1618469"/>
            <a:ext cx="7447769" cy="646331"/>
          </a:xfrm>
          <a:prstGeom prst="rect">
            <a:avLst/>
          </a:prstGeom>
        </p:spPr>
        <p:txBody>
          <a:bodyPr wrap="square">
            <a:spAutoFit/>
          </a:bodyPr>
          <a:lstStyle/>
          <a:p>
            <a:r>
              <a:rPr lang="it-IT" dirty="0" smtClean="0"/>
              <a:t>Addetti </a:t>
            </a:r>
            <a:r>
              <a:rPr lang="it-IT" dirty="0"/>
              <a:t>alle unità locali (asse sinistro) e unità locali (asse destro) </a:t>
            </a:r>
            <a:endParaRPr lang="it-IT" dirty="0" smtClean="0"/>
          </a:p>
          <a:p>
            <a:r>
              <a:rPr lang="it-IT" dirty="0" smtClean="0"/>
              <a:t>nei </a:t>
            </a:r>
            <a:r>
              <a:rPr lang="it-IT" dirty="0" err="1"/>
              <a:t>Sll</a:t>
            </a:r>
            <a:r>
              <a:rPr lang="it-IT" dirty="0"/>
              <a:t> di </a:t>
            </a:r>
            <a:r>
              <a:rPr lang="it-IT" dirty="0" smtClean="0"/>
              <a:t>Prato</a:t>
            </a:r>
            <a:endParaRPr lang="it-IT" b="1" dirty="0"/>
          </a:p>
        </p:txBody>
      </p:sp>
      <p:sp>
        <p:nvSpPr>
          <p:cNvPr id="6" name="CasellaDiTesto 5"/>
          <p:cNvSpPr txBox="1"/>
          <p:nvPr/>
        </p:nvSpPr>
        <p:spPr>
          <a:xfrm>
            <a:off x="919617" y="6096951"/>
            <a:ext cx="7258885" cy="646331"/>
          </a:xfrm>
          <a:prstGeom prst="rect">
            <a:avLst/>
          </a:prstGeom>
          <a:noFill/>
        </p:spPr>
        <p:txBody>
          <a:bodyPr wrap="square" rtlCol="0">
            <a:spAutoFit/>
          </a:bodyPr>
          <a:lstStyle/>
          <a:p>
            <a:r>
              <a:rPr lang="it-IT" dirty="0" err="1" smtClean="0"/>
              <a:t>Sll</a:t>
            </a:r>
            <a:r>
              <a:rPr lang="it-IT" dirty="0" smtClean="0"/>
              <a:t> Prato </a:t>
            </a:r>
            <a:r>
              <a:rPr lang="it-IT" dirty="0" smtClean="0"/>
              <a:t>: </a:t>
            </a:r>
            <a:r>
              <a:rPr lang="it-IT" dirty="0" smtClean="0"/>
              <a:t>1760 addetti, 656 unità locali (</a:t>
            </a:r>
            <a:r>
              <a:rPr lang="it-IT" dirty="0" smtClean="0"/>
              <a:t>Istat-Asia 2009)</a:t>
            </a:r>
            <a:endParaRPr lang="it-IT" dirty="0" smtClean="0"/>
          </a:p>
          <a:p>
            <a:endParaRPr lang="it-IT" dirty="0"/>
          </a:p>
        </p:txBody>
      </p:sp>
      <p:graphicFrame>
        <p:nvGraphicFramePr>
          <p:cNvPr id="7" name="Grafico 6"/>
          <p:cNvGraphicFramePr>
            <a:graphicFrameLocks/>
          </p:cNvGraphicFramePr>
          <p:nvPr>
            <p:extLst>
              <p:ext uri="{D42A27DB-BD31-4B8C-83A1-F6EECF244321}">
                <p14:modId xmlns:p14="http://schemas.microsoft.com/office/powerpoint/2010/main" val="1639786489"/>
              </p:ext>
            </p:extLst>
          </p:nvPr>
        </p:nvGraphicFramePr>
        <p:xfrm>
          <a:off x="1258278" y="2433181"/>
          <a:ext cx="6933744" cy="34540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5712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81000" y="130378"/>
            <a:ext cx="8381260" cy="1054394"/>
          </a:xfrm>
        </p:spPr>
        <p:txBody>
          <a:bodyPr/>
          <a:lstStyle/>
          <a:p>
            <a:r>
              <a:rPr lang="it-IT" dirty="0"/>
              <a:t>L’</a:t>
            </a:r>
            <a:r>
              <a:rPr lang="it-IT" dirty="0" err="1"/>
              <a:t>ict</a:t>
            </a:r>
            <a:r>
              <a:rPr lang="it-IT" dirty="0"/>
              <a:t> nel </a:t>
            </a:r>
            <a:r>
              <a:rPr lang="it-IT" dirty="0" err="1"/>
              <a:t>sll</a:t>
            </a:r>
            <a:r>
              <a:rPr lang="it-IT" dirty="0"/>
              <a:t> di prato </a:t>
            </a:r>
            <a:r>
              <a:rPr lang="it-IT" dirty="0" smtClean="0"/>
              <a:t>(2): </a:t>
            </a:r>
            <a:r>
              <a:rPr lang="it-IT" dirty="0"/>
              <a:t/>
            </a:r>
            <a:br>
              <a:rPr lang="it-IT" dirty="0"/>
            </a:br>
            <a:r>
              <a:rPr lang="it-IT" dirty="0" smtClean="0">
                <a:solidFill>
                  <a:schemeClr val="accent1">
                    <a:lumMod val="60000"/>
                    <a:lumOff val="40000"/>
                  </a:schemeClr>
                </a:solidFill>
              </a:rPr>
              <a:t>Che </a:t>
            </a:r>
            <a:r>
              <a:rPr lang="it-IT" dirty="0" smtClean="0">
                <a:solidFill>
                  <a:schemeClr val="accent1">
                    <a:lumMod val="60000"/>
                    <a:lumOff val="40000"/>
                  </a:schemeClr>
                </a:solidFill>
              </a:rPr>
              <a:t>tipo di </a:t>
            </a:r>
            <a:r>
              <a:rPr lang="it-IT" dirty="0" err="1" smtClean="0">
                <a:solidFill>
                  <a:schemeClr val="accent1">
                    <a:lumMod val="60000"/>
                    <a:lumOff val="40000"/>
                  </a:schemeClr>
                </a:solidFill>
              </a:rPr>
              <a:t>ict</a:t>
            </a:r>
            <a:r>
              <a:rPr lang="it-IT" dirty="0" smtClean="0">
                <a:solidFill>
                  <a:schemeClr val="accent1">
                    <a:lumMod val="60000"/>
                    <a:lumOff val="40000"/>
                  </a:schemeClr>
                </a:solidFill>
              </a:rPr>
              <a:t>?</a:t>
            </a:r>
            <a:endParaRPr lang="it-IT" dirty="0">
              <a:solidFill>
                <a:schemeClr val="accent1">
                  <a:lumMod val="60000"/>
                  <a:lumOff val="40000"/>
                </a:schemeClr>
              </a:solidFill>
            </a:endParaRPr>
          </a:p>
        </p:txBody>
      </p:sp>
      <p:pic>
        <p:nvPicPr>
          <p:cNvPr id="4" name="Immagine 3"/>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84772"/>
            <a:ext cx="8137408" cy="3608316"/>
          </a:xfrm>
          <a:prstGeom prst="rect">
            <a:avLst/>
          </a:prstGeom>
          <a:noFill/>
          <a:ln>
            <a:noFill/>
          </a:ln>
        </p:spPr>
      </p:pic>
      <p:pic>
        <p:nvPicPr>
          <p:cNvPr id="5" name="Immagine 4"/>
          <p:cNvPicPr/>
          <p:nvPr/>
        </p:nvPicPr>
        <p:blipFill>
          <a:blip r:embed="rId4">
            <a:extLst>
              <a:ext uri="{28A0092B-C50C-407E-A947-70E740481C1C}">
                <a14:useLocalDpi xmlns:a14="http://schemas.microsoft.com/office/drawing/2010/main" val="0"/>
              </a:ext>
            </a:extLst>
          </a:blip>
          <a:srcRect/>
          <a:stretch>
            <a:fillRect/>
          </a:stretch>
        </p:blipFill>
        <p:spPr bwMode="auto">
          <a:xfrm>
            <a:off x="381000" y="4793088"/>
            <a:ext cx="5631494" cy="2003621"/>
          </a:xfrm>
          <a:prstGeom prst="rect">
            <a:avLst/>
          </a:prstGeom>
          <a:noFill/>
          <a:ln>
            <a:noFill/>
          </a:ln>
        </p:spPr>
      </p:pic>
      <p:sp>
        <p:nvSpPr>
          <p:cNvPr id="2" name="Rettangolo 1"/>
          <p:cNvSpPr/>
          <p:nvPr/>
        </p:nvSpPr>
        <p:spPr>
          <a:xfrm>
            <a:off x="6783093" y="5794898"/>
            <a:ext cx="1909882" cy="369332"/>
          </a:xfrm>
          <a:prstGeom prst="rect">
            <a:avLst/>
          </a:prstGeom>
        </p:spPr>
        <p:txBody>
          <a:bodyPr wrap="none">
            <a:spAutoFit/>
          </a:bodyPr>
          <a:lstStyle/>
          <a:p>
            <a:r>
              <a:rPr lang="it-IT" dirty="0" smtClean="0"/>
              <a:t>(Fonte: Istat-Asia)</a:t>
            </a:r>
            <a:endParaRPr lang="it-IT" dirty="0"/>
          </a:p>
        </p:txBody>
      </p:sp>
    </p:spTree>
    <p:extLst>
      <p:ext uri="{BB962C8B-B14F-4D97-AF65-F5344CB8AC3E}">
        <p14:creationId xmlns:p14="http://schemas.microsoft.com/office/powerpoint/2010/main" val="15184741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glia">
  <a:themeElements>
    <a:clrScheme name="Composito">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Griglia">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glia">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829</TotalTime>
  <Words>1774</Words>
  <Application>Microsoft Office PowerPoint</Application>
  <PresentationFormat>Presentazione su schermo (4:3)</PresentationFormat>
  <Paragraphs>284</Paragraphs>
  <Slides>22</Slides>
  <Notes>21</Notes>
  <HiddenSlides>1</HiddenSlides>
  <MMClips>0</MMClips>
  <ScaleCrop>false</ScaleCrop>
  <HeadingPairs>
    <vt:vector size="4" baseType="variant">
      <vt:variant>
        <vt:lpstr>Tema</vt:lpstr>
      </vt:variant>
      <vt:variant>
        <vt:i4>1</vt:i4>
      </vt:variant>
      <vt:variant>
        <vt:lpstr>Titoli diapositive</vt:lpstr>
      </vt:variant>
      <vt:variant>
        <vt:i4>22</vt:i4>
      </vt:variant>
    </vt:vector>
  </HeadingPairs>
  <TitlesOfParts>
    <vt:vector size="23" baseType="lpstr">
      <vt:lpstr>Griglia</vt:lpstr>
      <vt:lpstr> Prato oltre gli stracci:  il cluster ICT </vt:lpstr>
      <vt:lpstr>I cambiamenti nel settore Ict:  forte crescita della domanda</vt:lpstr>
      <vt:lpstr>I cambiamenti nel settore Ict (1):  ↑N. imprese ma↓ dimensione media</vt:lpstr>
      <vt:lpstr>I cambiamenti nel settore Ict (2):  la smaterializzazione del settore</vt:lpstr>
      <vt:lpstr>I cambiamenti nel settore Ict (3):  il global digital market</vt:lpstr>
      <vt:lpstr>L’ict nell’area metropolitana fi-po-pt (1)</vt:lpstr>
      <vt:lpstr>L’ict nell’area metropolitana fi-po-pt (2)</vt:lpstr>
      <vt:lpstr>L’ict nel sll di prato (1):  addetti e unità locali</vt:lpstr>
      <vt:lpstr>L’ict nel sll di prato (2):  Che tipo di ict?</vt:lpstr>
      <vt:lpstr>I meccanismi generativi del cluster (1): terziarizzazione del distretto tessile</vt:lpstr>
      <vt:lpstr>I meccanismi generativi del cluster (2):  i vantaggi localizzativi</vt:lpstr>
      <vt:lpstr>I meccanismi generativi del cluster (3): presenza di una comunità open source</vt:lpstr>
      <vt:lpstr>Chi ha compilato la survey Sottoposta a 304 imprese tra Firenze- Prato – Pistoia </vt:lpstr>
      <vt:lpstr>La survey (1): Chi sono gli imprenditori pratesi?</vt:lpstr>
      <vt:lpstr>La survey (2):  caratteristiche delle imprese</vt:lpstr>
      <vt:lpstr>La survey (3):  Il loro fatturato</vt:lpstr>
      <vt:lpstr>La survey (4):  Imprese preda e imprese predatrici</vt:lpstr>
      <vt:lpstr>4 tipi di ict</vt:lpstr>
      <vt:lpstr>Conclusioni</vt:lpstr>
      <vt:lpstr>Politiche per  Consolidare il cluster</vt:lpstr>
      <vt:lpstr>Politiche per  Sviluppare il cluster</vt:lpstr>
      <vt:lpstr>Grazie per l’attenzione!   marco.betti@unifi.it @marcobetti_  alberto.gherardini@unifi.it  @albgherardini  cecilia.manzo@unifi.it @ceciliamanzo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 ha compilato la survey</dc:title>
  <dc:creator>Cecilia Manzo</dc:creator>
  <cp:lastModifiedBy>AG</cp:lastModifiedBy>
  <cp:revision>57</cp:revision>
  <cp:lastPrinted>2013-10-08T13:24:40Z</cp:lastPrinted>
  <dcterms:created xsi:type="dcterms:W3CDTF">2012-09-23T21:15:17Z</dcterms:created>
  <dcterms:modified xsi:type="dcterms:W3CDTF">2013-10-09T05:37:30Z</dcterms:modified>
</cp:coreProperties>
</file>